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Avenir" panose="02000503020000020003" pitchFamily="2" charset="0"/>
      <p:regular r:id="rId10"/>
      <p:italic r:id="rId11"/>
    </p:embeddedFont>
    <p:embeddedFont>
      <p:font typeface="Avenir Bold" panose="020B0703020203020204" pitchFamily="34" charset="77"/>
      <p:regular r:id="rId12"/>
      <p:bold r:id="rId13"/>
    </p:embeddedFont>
    <p:embeddedFont>
      <p:font typeface="Calibri" panose="020F0502020204030204" pitchFamily="34" charset="0"/>
      <p:regular r:id="rId14"/>
      <p:bold r:id="rId15"/>
      <p:italic r:id="rId16"/>
      <p:boldItalic r:id="rId17"/>
    </p:embeddedFont>
    <p:embeddedFont>
      <p:font typeface="Just Another Hand" panose="02000506000000020003" pitchFamily="2"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22.svg"/><Relationship Id="rId17"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4.svg"/><Relationship Id="rId15" Type="http://schemas.openxmlformats.org/officeDocument/2006/relationships/image" Target="../media/image11.pn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25.svg"/><Relationship Id="rId17"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2.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11.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30.svg"/><Relationship Id="rId17"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4.svg"/><Relationship Id="rId1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svg"/><Relationship Id="rId1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32.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21.png"/><Relationship Id="rId19"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31.pn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1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11.pn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2.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3.png"/><Relationship Id="rId5" Type="http://schemas.openxmlformats.org/officeDocument/2006/relationships/image" Target="../media/image32.png"/><Relationship Id="rId10" Type="http://schemas.openxmlformats.org/officeDocument/2006/relationships/image" Target="../media/image12.svg"/><Relationship Id="rId4" Type="http://schemas.openxmlformats.org/officeDocument/2006/relationships/image" Target="../media/image22.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3.png"/><Relationship Id="rId5" Type="http://schemas.openxmlformats.org/officeDocument/2006/relationships/image" Target="../media/image32.png"/><Relationship Id="rId10" Type="http://schemas.openxmlformats.org/officeDocument/2006/relationships/image" Target="../media/image12.svg"/><Relationship Id="rId4" Type="http://schemas.openxmlformats.org/officeDocument/2006/relationships/image" Target="../media/image22.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E5"/>
        </a:solidFill>
        <a:effectLst/>
      </p:bgPr>
    </p:bg>
    <p:spTree>
      <p:nvGrpSpPr>
        <p:cNvPr id="1" name=""/>
        <p:cNvGrpSpPr/>
        <p:nvPr/>
      </p:nvGrpSpPr>
      <p:grpSpPr>
        <a:xfrm>
          <a:off x="0" y="0"/>
          <a:ext cx="0" cy="0"/>
          <a:chOff x="0" y="0"/>
          <a:chExt cx="0" cy="0"/>
        </a:xfrm>
      </p:grpSpPr>
      <p:sp>
        <p:nvSpPr>
          <p:cNvPr id="2" name="Freeform 2"/>
          <p:cNvSpPr/>
          <p:nvPr/>
        </p:nvSpPr>
        <p:spPr>
          <a:xfrm flipH="1">
            <a:off x="10150653" y="-17681"/>
            <a:ext cx="10188753" cy="10304681"/>
          </a:xfrm>
          <a:custGeom>
            <a:avLst/>
            <a:gdLst/>
            <a:ahLst/>
            <a:cxnLst/>
            <a:rect l="l" t="t" r="r" b="b"/>
            <a:pathLst>
              <a:path w="10188753" h="10304681">
                <a:moveTo>
                  <a:pt x="10188753" y="0"/>
                </a:moveTo>
                <a:lnTo>
                  <a:pt x="0" y="0"/>
                </a:lnTo>
                <a:lnTo>
                  <a:pt x="0" y="10304681"/>
                </a:lnTo>
                <a:lnTo>
                  <a:pt x="10188753" y="10304681"/>
                </a:lnTo>
                <a:lnTo>
                  <a:pt x="10188753" y="0"/>
                </a:lnTo>
                <a:close/>
              </a:path>
            </a:pathLst>
          </a:custGeom>
          <a:blipFill>
            <a:blip r:embed="rId2">
              <a:alphaModFix amt="3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407297" y="-17681"/>
            <a:ext cx="10188753" cy="10304681"/>
          </a:xfrm>
          <a:custGeom>
            <a:avLst/>
            <a:gdLst/>
            <a:ahLst/>
            <a:cxnLst/>
            <a:rect l="l" t="t" r="r" b="b"/>
            <a:pathLst>
              <a:path w="10188753" h="10304681">
                <a:moveTo>
                  <a:pt x="0" y="0"/>
                </a:moveTo>
                <a:lnTo>
                  <a:pt x="10188753" y="0"/>
                </a:lnTo>
                <a:lnTo>
                  <a:pt x="10188753" y="10304681"/>
                </a:lnTo>
                <a:lnTo>
                  <a:pt x="0" y="10304681"/>
                </a:lnTo>
                <a:lnTo>
                  <a:pt x="0" y="0"/>
                </a:lnTo>
                <a:close/>
              </a:path>
            </a:pathLst>
          </a:custGeom>
          <a:blipFill>
            <a:blip r:embed="rId2">
              <a:alphaModFix amt="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342194" y="-8454146"/>
            <a:ext cx="28972389" cy="28972389"/>
          </a:xfrm>
          <a:custGeom>
            <a:avLst/>
            <a:gdLst/>
            <a:ahLst/>
            <a:cxnLst/>
            <a:rect l="l" t="t" r="r" b="b"/>
            <a:pathLst>
              <a:path w="28972389" h="28972389">
                <a:moveTo>
                  <a:pt x="0" y="0"/>
                </a:moveTo>
                <a:lnTo>
                  <a:pt x="28972388" y="0"/>
                </a:lnTo>
                <a:lnTo>
                  <a:pt x="28972388" y="28972389"/>
                </a:lnTo>
                <a:lnTo>
                  <a:pt x="0" y="289723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1071316">
            <a:off x="12121732" y="-2839621"/>
            <a:ext cx="8618980" cy="7736642"/>
            <a:chOff x="0" y="0"/>
            <a:chExt cx="2270019" cy="2037634"/>
          </a:xfrm>
        </p:grpSpPr>
        <p:sp>
          <p:nvSpPr>
            <p:cNvPr id="6" name="Freeform 6"/>
            <p:cNvSpPr/>
            <p:nvPr/>
          </p:nvSpPr>
          <p:spPr>
            <a:xfrm>
              <a:off x="0" y="0"/>
              <a:ext cx="2270019" cy="2037634"/>
            </a:xfrm>
            <a:custGeom>
              <a:avLst/>
              <a:gdLst/>
              <a:ahLst/>
              <a:cxnLst/>
              <a:rect l="l" t="t" r="r" b="b"/>
              <a:pathLst>
                <a:path w="2270019" h="2037634">
                  <a:moveTo>
                    <a:pt x="89824" y="0"/>
                  </a:moveTo>
                  <a:lnTo>
                    <a:pt x="2180195" y="0"/>
                  </a:lnTo>
                  <a:cubicBezTo>
                    <a:pt x="2204018" y="0"/>
                    <a:pt x="2226865" y="9464"/>
                    <a:pt x="2243711" y="26309"/>
                  </a:cubicBezTo>
                  <a:cubicBezTo>
                    <a:pt x="2260556" y="43154"/>
                    <a:pt x="2270019" y="66001"/>
                    <a:pt x="2270019" y="89824"/>
                  </a:cubicBezTo>
                  <a:lnTo>
                    <a:pt x="2270019" y="1947810"/>
                  </a:lnTo>
                  <a:cubicBezTo>
                    <a:pt x="2270019" y="1997418"/>
                    <a:pt x="2229804" y="2037634"/>
                    <a:pt x="2180195" y="2037634"/>
                  </a:cubicBezTo>
                  <a:lnTo>
                    <a:pt x="89824" y="2037634"/>
                  </a:lnTo>
                  <a:cubicBezTo>
                    <a:pt x="66001" y="2037634"/>
                    <a:pt x="43154" y="2028170"/>
                    <a:pt x="26309" y="2011325"/>
                  </a:cubicBezTo>
                  <a:cubicBezTo>
                    <a:pt x="9464" y="1994480"/>
                    <a:pt x="0" y="1971633"/>
                    <a:pt x="0" y="1947810"/>
                  </a:cubicBezTo>
                  <a:lnTo>
                    <a:pt x="0" y="89824"/>
                  </a:lnTo>
                  <a:cubicBezTo>
                    <a:pt x="0" y="66001"/>
                    <a:pt x="9464" y="43154"/>
                    <a:pt x="26309" y="26309"/>
                  </a:cubicBezTo>
                  <a:cubicBezTo>
                    <a:pt x="43154" y="9464"/>
                    <a:pt x="66001" y="0"/>
                    <a:pt x="89824" y="0"/>
                  </a:cubicBezTo>
                  <a:close/>
                </a:path>
              </a:pathLst>
            </a:custGeom>
            <a:solidFill>
              <a:srgbClr val="E32E97"/>
            </a:solidFill>
          </p:spPr>
          <p:txBody>
            <a:bodyPr/>
            <a:lstStyle/>
            <a:p>
              <a:endParaRPr lang="en-US"/>
            </a:p>
          </p:txBody>
        </p:sp>
        <p:sp>
          <p:nvSpPr>
            <p:cNvPr id="7" name="TextBox 7"/>
            <p:cNvSpPr txBox="1"/>
            <p:nvPr/>
          </p:nvSpPr>
          <p:spPr>
            <a:xfrm>
              <a:off x="0" y="-76200"/>
              <a:ext cx="2270019" cy="211383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982926" y="-1292290"/>
            <a:ext cx="7903669" cy="7903669"/>
          </a:xfrm>
          <a:custGeom>
            <a:avLst/>
            <a:gdLst/>
            <a:ahLst/>
            <a:cxnLst/>
            <a:rect l="l" t="t" r="r" b="b"/>
            <a:pathLst>
              <a:path w="7903669" h="7903669">
                <a:moveTo>
                  <a:pt x="0" y="0"/>
                </a:moveTo>
                <a:lnTo>
                  <a:pt x="7903669" y="0"/>
                </a:lnTo>
                <a:lnTo>
                  <a:pt x="7903669" y="7903669"/>
                </a:lnTo>
                <a:lnTo>
                  <a:pt x="0" y="7903669"/>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291162" flipH="1">
            <a:off x="-511641" y="6075132"/>
            <a:ext cx="6474192" cy="7085299"/>
          </a:xfrm>
          <a:custGeom>
            <a:avLst/>
            <a:gdLst/>
            <a:ahLst/>
            <a:cxnLst/>
            <a:rect l="l" t="t" r="r" b="b"/>
            <a:pathLst>
              <a:path w="6474192" h="7085299">
                <a:moveTo>
                  <a:pt x="6474192" y="0"/>
                </a:moveTo>
                <a:lnTo>
                  <a:pt x="0" y="0"/>
                </a:lnTo>
                <a:lnTo>
                  <a:pt x="0" y="7085300"/>
                </a:lnTo>
                <a:lnTo>
                  <a:pt x="6474192" y="7085300"/>
                </a:lnTo>
                <a:lnTo>
                  <a:pt x="64741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0" name="TextBox 10"/>
          <p:cNvSpPr txBox="1"/>
          <p:nvPr/>
        </p:nvSpPr>
        <p:spPr>
          <a:xfrm>
            <a:off x="742092" y="7515149"/>
            <a:ext cx="9889927" cy="650240"/>
          </a:xfrm>
          <a:prstGeom prst="rect">
            <a:avLst/>
          </a:prstGeom>
        </p:spPr>
        <p:txBody>
          <a:bodyPr lIns="0" tIns="0" rIns="0" bIns="0" rtlCol="0" anchor="t">
            <a:spAutoFit/>
          </a:bodyPr>
          <a:lstStyle/>
          <a:p>
            <a:pPr>
              <a:lnSpc>
                <a:spcPts val="4480"/>
              </a:lnSpc>
            </a:pPr>
            <a:r>
              <a:rPr lang="en-US" sz="4000">
                <a:solidFill>
                  <a:srgbClr val="01371E"/>
                </a:solidFill>
                <a:latin typeface="Avenir"/>
              </a:rPr>
              <a:t>Helping Hands Eastern European Ministries</a:t>
            </a:r>
          </a:p>
        </p:txBody>
      </p:sp>
      <p:grpSp>
        <p:nvGrpSpPr>
          <p:cNvPr id="11" name="Group 11"/>
          <p:cNvGrpSpPr/>
          <p:nvPr/>
        </p:nvGrpSpPr>
        <p:grpSpPr>
          <a:xfrm>
            <a:off x="564620" y="2494232"/>
            <a:ext cx="10578603" cy="5068542"/>
            <a:chOff x="0" y="0"/>
            <a:chExt cx="14104804" cy="6758056"/>
          </a:xfrm>
        </p:grpSpPr>
        <p:sp>
          <p:nvSpPr>
            <p:cNvPr id="12" name="Freeform 12"/>
            <p:cNvSpPr/>
            <p:nvPr/>
          </p:nvSpPr>
          <p:spPr>
            <a:xfrm>
              <a:off x="0" y="0"/>
              <a:ext cx="6547486" cy="6285586"/>
            </a:xfrm>
            <a:custGeom>
              <a:avLst/>
              <a:gdLst/>
              <a:ahLst/>
              <a:cxnLst/>
              <a:rect l="l" t="t" r="r" b="b"/>
              <a:pathLst>
                <a:path w="6547486" h="6285586">
                  <a:moveTo>
                    <a:pt x="0" y="0"/>
                  </a:moveTo>
                  <a:lnTo>
                    <a:pt x="6547486" y="0"/>
                  </a:lnTo>
                  <a:lnTo>
                    <a:pt x="6547486" y="6285586"/>
                  </a:lnTo>
                  <a:lnTo>
                    <a:pt x="0" y="62855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2049931">
              <a:off x="431304" y="1650355"/>
              <a:ext cx="444141" cy="1377182"/>
            </a:xfrm>
            <a:custGeom>
              <a:avLst/>
              <a:gdLst/>
              <a:ahLst/>
              <a:cxnLst/>
              <a:rect l="l" t="t" r="r" b="b"/>
              <a:pathLst>
                <a:path w="444141" h="1377182">
                  <a:moveTo>
                    <a:pt x="0" y="0"/>
                  </a:moveTo>
                  <a:lnTo>
                    <a:pt x="444141" y="0"/>
                  </a:lnTo>
                  <a:lnTo>
                    <a:pt x="444141" y="1377183"/>
                  </a:lnTo>
                  <a:lnTo>
                    <a:pt x="0" y="1377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5049253">
              <a:off x="5428543" y="3324710"/>
              <a:ext cx="947338" cy="644190"/>
            </a:xfrm>
            <a:custGeom>
              <a:avLst/>
              <a:gdLst/>
              <a:ahLst/>
              <a:cxnLst/>
              <a:rect l="l" t="t" r="r" b="b"/>
              <a:pathLst>
                <a:path w="947338" h="644190">
                  <a:moveTo>
                    <a:pt x="0" y="0"/>
                  </a:moveTo>
                  <a:lnTo>
                    <a:pt x="947339" y="0"/>
                  </a:lnTo>
                  <a:lnTo>
                    <a:pt x="947339" y="644190"/>
                  </a:lnTo>
                  <a:lnTo>
                    <a:pt x="0" y="6441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TextBox 15"/>
            <p:cNvSpPr txBox="1"/>
            <p:nvPr/>
          </p:nvSpPr>
          <p:spPr>
            <a:xfrm>
              <a:off x="4664153" y="83938"/>
              <a:ext cx="9156622" cy="3058855"/>
            </a:xfrm>
            <a:prstGeom prst="rect">
              <a:avLst/>
            </a:prstGeom>
          </p:spPr>
          <p:txBody>
            <a:bodyPr lIns="0" tIns="0" rIns="0" bIns="0" rtlCol="0" anchor="t">
              <a:spAutoFit/>
            </a:bodyPr>
            <a:lstStyle/>
            <a:p>
              <a:pPr>
                <a:lnSpc>
                  <a:spcPts val="19230"/>
                </a:lnSpc>
              </a:pPr>
              <a:r>
                <a:rPr lang="en-US" sz="13736" spc="508">
                  <a:solidFill>
                    <a:srgbClr val="000000"/>
                  </a:solidFill>
                  <a:latin typeface="Just Another Hand"/>
                </a:rPr>
                <a:t>HEARTS FOR</a:t>
              </a:r>
            </a:p>
          </p:txBody>
        </p:sp>
        <p:sp>
          <p:nvSpPr>
            <p:cNvPr id="16" name="TextBox 16"/>
            <p:cNvSpPr txBox="1"/>
            <p:nvPr/>
          </p:nvSpPr>
          <p:spPr>
            <a:xfrm>
              <a:off x="6701855" y="1966535"/>
              <a:ext cx="7402949" cy="4791521"/>
            </a:xfrm>
            <a:prstGeom prst="rect">
              <a:avLst/>
            </a:prstGeom>
          </p:spPr>
          <p:txBody>
            <a:bodyPr lIns="0" tIns="0" rIns="0" bIns="0" rtlCol="0" anchor="t">
              <a:spAutoFit/>
            </a:bodyPr>
            <a:lstStyle/>
            <a:p>
              <a:pPr>
                <a:lnSpc>
                  <a:spcPts val="30128"/>
                </a:lnSpc>
              </a:pPr>
              <a:r>
                <a:rPr lang="en-US" sz="21520">
                  <a:solidFill>
                    <a:srgbClr val="000000"/>
                  </a:solidFill>
                  <a:latin typeface="Just Another Hand"/>
                </a:rPr>
                <a:t>JESUS</a:t>
              </a:r>
            </a:p>
          </p:txBody>
        </p:sp>
      </p:grpSp>
      <p:grpSp>
        <p:nvGrpSpPr>
          <p:cNvPr id="17" name="Group 17"/>
          <p:cNvGrpSpPr/>
          <p:nvPr/>
        </p:nvGrpSpPr>
        <p:grpSpPr>
          <a:xfrm>
            <a:off x="11453764" y="1353190"/>
            <a:ext cx="7058326" cy="7905110"/>
            <a:chOff x="0" y="0"/>
            <a:chExt cx="8504695" cy="9525000"/>
          </a:xfrm>
        </p:grpSpPr>
        <p:sp>
          <p:nvSpPr>
            <p:cNvPr id="18" name="Freeform 18"/>
            <p:cNvSpPr/>
            <p:nvPr/>
          </p:nvSpPr>
          <p:spPr>
            <a:xfrm rot="287788">
              <a:off x="-365279" y="-314710"/>
              <a:ext cx="9235254" cy="10154278"/>
            </a:xfrm>
            <a:custGeom>
              <a:avLst/>
              <a:gdLst/>
              <a:ahLst/>
              <a:cxnLst/>
              <a:rect l="l" t="t" r="r" b="b"/>
              <a:pathLst>
                <a:path w="9235254" h="10154278">
                  <a:moveTo>
                    <a:pt x="738041" y="9697688"/>
                  </a:moveTo>
                  <a:lnTo>
                    <a:pt x="22300" y="1167865"/>
                  </a:lnTo>
                  <a:cubicBezTo>
                    <a:pt x="0" y="902099"/>
                    <a:pt x="270094" y="662776"/>
                    <a:pt x="626040" y="632909"/>
                  </a:cubicBezTo>
                  <a:lnTo>
                    <a:pt x="7812765" y="29868"/>
                  </a:lnTo>
                  <a:cubicBezTo>
                    <a:pt x="8168712" y="0"/>
                    <a:pt x="8475017" y="192231"/>
                    <a:pt x="8497212" y="456732"/>
                  </a:cubicBezTo>
                  <a:lnTo>
                    <a:pt x="9212953" y="8986555"/>
                  </a:lnTo>
                  <a:cubicBezTo>
                    <a:pt x="9235253" y="9252321"/>
                    <a:pt x="8965160" y="9491644"/>
                    <a:pt x="8609213" y="9521511"/>
                  </a:cubicBezTo>
                  <a:lnTo>
                    <a:pt x="1422488" y="10124552"/>
                  </a:lnTo>
                  <a:cubicBezTo>
                    <a:pt x="1068237" y="10154278"/>
                    <a:pt x="760342" y="9963454"/>
                    <a:pt x="738041" y="9697688"/>
                  </a:cubicBezTo>
                  <a:close/>
                </a:path>
              </a:pathLst>
            </a:custGeom>
            <a:blipFill>
              <a:blip r:embed="rId16"/>
              <a:stretch>
                <a:fillRect l="-127119" t="-40942" r="-7590" b="-34203"/>
              </a:stretch>
            </a:blipFill>
          </p:spPr>
          <p:txBody>
            <a:bodyPr/>
            <a:lstStyle/>
            <a:p>
              <a:endParaRPr lang="en-US"/>
            </a:p>
          </p:txBody>
        </p:sp>
      </p:grpSp>
      <p:sp>
        <p:nvSpPr>
          <p:cNvPr id="19" name="Freeform 19"/>
          <p:cNvSpPr/>
          <p:nvPr/>
        </p:nvSpPr>
        <p:spPr>
          <a:xfrm rot="-10800000" flipH="1">
            <a:off x="14237076" y="-1950640"/>
            <a:ext cx="6474192" cy="7085299"/>
          </a:xfrm>
          <a:custGeom>
            <a:avLst/>
            <a:gdLst/>
            <a:ahLst/>
            <a:cxnLst/>
            <a:rect l="l" t="t" r="r" b="b"/>
            <a:pathLst>
              <a:path w="6474192" h="7085299">
                <a:moveTo>
                  <a:pt x="6474193" y="0"/>
                </a:moveTo>
                <a:lnTo>
                  <a:pt x="0" y="0"/>
                </a:lnTo>
                <a:lnTo>
                  <a:pt x="0" y="7085300"/>
                </a:lnTo>
                <a:lnTo>
                  <a:pt x="6474193" y="7085300"/>
                </a:lnTo>
                <a:lnTo>
                  <a:pt x="6474193"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5"/>
        </a:solidFill>
        <a:effectLst/>
      </p:bgPr>
    </p:bg>
    <p:spTree>
      <p:nvGrpSpPr>
        <p:cNvPr id="1" name=""/>
        <p:cNvGrpSpPr/>
        <p:nvPr/>
      </p:nvGrpSpPr>
      <p:grpSpPr>
        <a:xfrm>
          <a:off x="0" y="0"/>
          <a:ext cx="0" cy="0"/>
          <a:chOff x="0" y="0"/>
          <a:chExt cx="0" cy="0"/>
        </a:xfrm>
      </p:grpSpPr>
      <p:sp>
        <p:nvSpPr>
          <p:cNvPr id="2" name="Freeform 2"/>
          <p:cNvSpPr/>
          <p:nvPr/>
        </p:nvSpPr>
        <p:spPr>
          <a:xfrm flipH="1">
            <a:off x="10150653" y="-17681"/>
            <a:ext cx="10188753" cy="10304681"/>
          </a:xfrm>
          <a:custGeom>
            <a:avLst/>
            <a:gdLst/>
            <a:ahLst/>
            <a:cxnLst/>
            <a:rect l="l" t="t" r="r" b="b"/>
            <a:pathLst>
              <a:path w="10188753" h="10304681">
                <a:moveTo>
                  <a:pt x="10188753" y="0"/>
                </a:moveTo>
                <a:lnTo>
                  <a:pt x="0" y="0"/>
                </a:lnTo>
                <a:lnTo>
                  <a:pt x="0" y="10304681"/>
                </a:lnTo>
                <a:lnTo>
                  <a:pt x="10188753" y="10304681"/>
                </a:lnTo>
                <a:lnTo>
                  <a:pt x="10188753" y="0"/>
                </a:lnTo>
                <a:close/>
              </a:path>
            </a:pathLst>
          </a:custGeom>
          <a:blipFill>
            <a:blip r:embed="rId2">
              <a:alphaModFix amt="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0" y="-17681"/>
            <a:ext cx="10188753" cy="10304681"/>
          </a:xfrm>
          <a:custGeom>
            <a:avLst/>
            <a:gdLst/>
            <a:ahLst/>
            <a:cxnLst/>
            <a:rect l="l" t="t" r="r" b="b"/>
            <a:pathLst>
              <a:path w="10188753" h="10304681">
                <a:moveTo>
                  <a:pt x="0" y="0"/>
                </a:moveTo>
                <a:lnTo>
                  <a:pt x="10188753" y="0"/>
                </a:lnTo>
                <a:lnTo>
                  <a:pt x="10188753" y="10304681"/>
                </a:lnTo>
                <a:lnTo>
                  <a:pt x="0" y="10304681"/>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51406" y="-6051906"/>
            <a:ext cx="22390811" cy="22390811"/>
          </a:xfrm>
          <a:custGeom>
            <a:avLst/>
            <a:gdLst/>
            <a:ahLst/>
            <a:cxnLst/>
            <a:rect l="l" t="t" r="r" b="b"/>
            <a:pathLst>
              <a:path w="22390811" h="22390811">
                <a:moveTo>
                  <a:pt x="0" y="0"/>
                </a:moveTo>
                <a:lnTo>
                  <a:pt x="22390812" y="0"/>
                </a:lnTo>
                <a:lnTo>
                  <a:pt x="22390812" y="22390812"/>
                </a:lnTo>
                <a:lnTo>
                  <a:pt x="0" y="22390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1071316">
            <a:off x="-934102" y="-1067606"/>
            <a:ext cx="9111453" cy="7736642"/>
            <a:chOff x="0" y="0"/>
            <a:chExt cx="2399724" cy="2037634"/>
          </a:xfrm>
        </p:grpSpPr>
        <p:sp>
          <p:nvSpPr>
            <p:cNvPr id="6" name="Freeform 6"/>
            <p:cNvSpPr/>
            <p:nvPr/>
          </p:nvSpPr>
          <p:spPr>
            <a:xfrm>
              <a:off x="0" y="0"/>
              <a:ext cx="2399724" cy="2037634"/>
            </a:xfrm>
            <a:custGeom>
              <a:avLst/>
              <a:gdLst/>
              <a:ahLst/>
              <a:cxnLst/>
              <a:rect l="l" t="t" r="r" b="b"/>
              <a:pathLst>
                <a:path w="2399724" h="2037634">
                  <a:moveTo>
                    <a:pt x="76472" y="0"/>
                  </a:moveTo>
                  <a:lnTo>
                    <a:pt x="2323252" y="0"/>
                  </a:lnTo>
                  <a:cubicBezTo>
                    <a:pt x="2343534" y="0"/>
                    <a:pt x="2362985" y="8057"/>
                    <a:pt x="2377326" y="22398"/>
                  </a:cubicBezTo>
                  <a:cubicBezTo>
                    <a:pt x="2391667" y="36740"/>
                    <a:pt x="2399724" y="56191"/>
                    <a:pt x="2399724" y="76472"/>
                  </a:cubicBezTo>
                  <a:lnTo>
                    <a:pt x="2399724" y="1961162"/>
                  </a:lnTo>
                  <a:cubicBezTo>
                    <a:pt x="2399724" y="2003396"/>
                    <a:pt x="2365486" y="2037634"/>
                    <a:pt x="2323252" y="2037634"/>
                  </a:cubicBezTo>
                  <a:lnTo>
                    <a:pt x="76472" y="2037634"/>
                  </a:lnTo>
                  <a:cubicBezTo>
                    <a:pt x="56191" y="2037634"/>
                    <a:pt x="36740" y="2029577"/>
                    <a:pt x="22398" y="2015236"/>
                  </a:cubicBezTo>
                  <a:cubicBezTo>
                    <a:pt x="8057" y="2000895"/>
                    <a:pt x="0" y="1981443"/>
                    <a:pt x="0" y="1961162"/>
                  </a:cubicBezTo>
                  <a:lnTo>
                    <a:pt x="0" y="76472"/>
                  </a:lnTo>
                  <a:cubicBezTo>
                    <a:pt x="0" y="56191"/>
                    <a:pt x="8057" y="36740"/>
                    <a:pt x="22398" y="22398"/>
                  </a:cubicBezTo>
                  <a:cubicBezTo>
                    <a:pt x="36740" y="8057"/>
                    <a:pt x="56191" y="0"/>
                    <a:pt x="76472" y="0"/>
                  </a:cubicBezTo>
                  <a:close/>
                </a:path>
              </a:pathLst>
            </a:custGeom>
            <a:solidFill>
              <a:srgbClr val="E32E97"/>
            </a:solidFill>
            <a:ln cap="rnd">
              <a:noFill/>
              <a:prstDash val="solid"/>
              <a:round/>
            </a:ln>
          </p:spPr>
          <p:txBody>
            <a:bodyPr/>
            <a:lstStyle/>
            <a:p>
              <a:endParaRPr lang="en-US"/>
            </a:p>
          </p:txBody>
        </p:sp>
        <p:sp>
          <p:nvSpPr>
            <p:cNvPr id="7" name="TextBox 7"/>
            <p:cNvSpPr txBox="1"/>
            <p:nvPr/>
          </p:nvSpPr>
          <p:spPr>
            <a:xfrm>
              <a:off x="0" y="-76200"/>
              <a:ext cx="2399724" cy="211383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3371477" y="670941"/>
            <a:ext cx="10021444" cy="10021444"/>
          </a:xfrm>
          <a:custGeom>
            <a:avLst/>
            <a:gdLst/>
            <a:ahLst/>
            <a:cxnLst/>
            <a:rect l="l" t="t" r="r" b="b"/>
            <a:pathLst>
              <a:path w="10021444" h="10021444">
                <a:moveTo>
                  <a:pt x="0" y="0"/>
                </a:moveTo>
                <a:lnTo>
                  <a:pt x="10021444" y="0"/>
                </a:lnTo>
                <a:lnTo>
                  <a:pt x="10021444" y="10021444"/>
                </a:lnTo>
                <a:lnTo>
                  <a:pt x="0" y="10021444"/>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514350" y="2041243"/>
            <a:ext cx="9160053" cy="8651142"/>
            <a:chOff x="0" y="0"/>
            <a:chExt cx="6371182" cy="6017214"/>
          </a:xfrm>
        </p:grpSpPr>
        <p:sp>
          <p:nvSpPr>
            <p:cNvPr id="10" name="Freeform 10"/>
            <p:cNvSpPr/>
            <p:nvPr/>
          </p:nvSpPr>
          <p:spPr>
            <a:xfrm>
              <a:off x="0" y="0"/>
              <a:ext cx="6370465" cy="6017214"/>
            </a:xfrm>
            <a:custGeom>
              <a:avLst/>
              <a:gdLst/>
              <a:ahLst/>
              <a:cxnLst/>
              <a:rect l="l" t="t" r="r" b="b"/>
              <a:pathLst>
                <a:path w="6370465" h="6017214">
                  <a:moveTo>
                    <a:pt x="0" y="5518989"/>
                  </a:moveTo>
                  <a:lnTo>
                    <a:pt x="0" y="498225"/>
                  </a:lnTo>
                  <a:cubicBezTo>
                    <a:pt x="0" y="222637"/>
                    <a:pt x="132599" y="0"/>
                    <a:pt x="296734" y="0"/>
                  </a:cubicBezTo>
                  <a:lnTo>
                    <a:pt x="6073732" y="0"/>
                  </a:lnTo>
                  <a:cubicBezTo>
                    <a:pt x="6237867" y="0"/>
                    <a:pt x="6370465" y="222637"/>
                    <a:pt x="6370465" y="498225"/>
                  </a:cubicBezTo>
                  <a:lnTo>
                    <a:pt x="6370465" y="5517785"/>
                  </a:lnTo>
                  <a:cubicBezTo>
                    <a:pt x="6370465" y="5793374"/>
                    <a:pt x="6237867" y="6016011"/>
                    <a:pt x="6073732" y="6016011"/>
                  </a:cubicBezTo>
                  <a:lnTo>
                    <a:pt x="296734" y="6016011"/>
                  </a:lnTo>
                  <a:cubicBezTo>
                    <a:pt x="133315" y="6017214"/>
                    <a:pt x="0" y="5794577"/>
                    <a:pt x="0" y="5518989"/>
                  </a:cubicBezTo>
                  <a:close/>
                </a:path>
              </a:pathLst>
            </a:custGeom>
            <a:blipFill>
              <a:blip r:embed="rId8"/>
              <a:stretch>
                <a:fillRect l="-19669" r="-21600"/>
              </a:stretch>
            </a:blipFill>
          </p:spPr>
          <p:txBody>
            <a:bodyPr/>
            <a:lstStyle/>
            <a:p>
              <a:endParaRPr lang="en-US"/>
            </a:p>
          </p:txBody>
        </p:sp>
      </p:grpSp>
      <p:sp>
        <p:nvSpPr>
          <p:cNvPr id="11" name="Freeform 11"/>
          <p:cNvSpPr/>
          <p:nvPr/>
        </p:nvSpPr>
        <p:spPr>
          <a:xfrm flipH="1">
            <a:off x="-1057357" y="5134660"/>
            <a:ext cx="6474192" cy="7085299"/>
          </a:xfrm>
          <a:custGeom>
            <a:avLst/>
            <a:gdLst/>
            <a:ahLst/>
            <a:cxnLst/>
            <a:rect l="l" t="t" r="r" b="b"/>
            <a:pathLst>
              <a:path w="6474192" h="7085299">
                <a:moveTo>
                  <a:pt x="6474192" y="0"/>
                </a:moveTo>
                <a:lnTo>
                  <a:pt x="0" y="0"/>
                </a:lnTo>
                <a:lnTo>
                  <a:pt x="0" y="7085299"/>
                </a:lnTo>
                <a:lnTo>
                  <a:pt x="6474192" y="7085299"/>
                </a:lnTo>
                <a:lnTo>
                  <a:pt x="6474192"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2" name="Freeform 12"/>
          <p:cNvSpPr/>
          <p:nvPr/>
        </p:nvSpPr>
        <p:spPr>
          <a:xfrm>
            <a:off x="15972628" y="4304131"/>
            <a:ext cx="4108004" cy="2310752"/>
          </a:xfrm>
          <a:custGeom>
            <a:avLst/>
            <a:gdLst/>
            <a:ahLst/>
            <a:cxnLst/>
            <a:rect l="l" t="t" r="r" b="b"/>
            <a:pathLst>
              <a:path w="4108004" h="2310752">
                <a:moveTo>
                  <a:pt x="0" y="0"/>
                </a:moveTo>
                <a:lnTo>
                  <a:pt x="4108003" y="0"/>
                </a:lnTo>
                <a:lnTo>
                  <a:pt x="4108003" y="2310752"/>
                </a:lnTo>
                <a:lnTo>
                  <a:pt x="0" y="231075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TextBox 13"/>
          <p:cNvSpPr txBox="1"/>
          <p:nvPr/>
        </p:nvSpPr>
        <p:spPr>
          <a:xfrm>
            <a:off x="10188753" y="4292346"/>
            <a:ext cx="6781023" cy="5273421"/>
          </a:xfrm>
          <a:prstGeom prst="rect">
            <a:avLst/>
          </a:prstGeom>
        </p:spPr>
        <p:txBody>
          <a:bodyPr lIns="0" tIns="0" rIns="0" bIns="0" rtlCol="0" anchor="t">
            <a:spAutoFit/>
          </a:bodyPr>
          <a:lstStyle/>
          <a:p>
            <a:pPr>
              <a:lnSpc>
                <a:spcPts val="3821"/>
              </a:lnSpc>
            </a:pPr>
            <a:r>
              <a:rPr lang="en-US" sz="2599">
                <a:solidFill>
                  <a:srgbClr val="01371E"/>
                </a:solidFill>
                <a:latin typeface="Avenir Bold"/>
              </a:rPr>
              <a:t>The tall man in the picture is Pastor Oleksiy (“Alex”) Navrotskyy. He was born and raised in southern Ukraine. </a:t>
            </a:r>
          </a:p>
          <a:p>
            <a:pPr>
              <a:lnSpc>
                <a:spcPts val="3821"/>
              </a:lnSpc>
            </a:pPr>
            <a:endParaRPr lang="en-US" sz="2599">
              <a:solidFill>
                <a:srgbClr val="01371E"/>
              </a:solidFill>
              <a:latin typeface="Avenir Bold"/>
            </a:endParaRPr>
          </a:p>
          <a:p>
            <a:pPr>
              <a:lnSpc>
                <a:spcPts val="3821"/>
              </a:lnSpc>
            </a:pPr>
            <a:r>
              <a:rPr lang="en-US" sz="2599">
                <a:solidFill>
                  <a:srgbClr val="01371E"/>
                </a:solidFill>
                <a:latin typeface="Avenir Bold"/>
              </a:rPr>
              <a:t>For several years, he lived in Canada with his wife Victoria, sons Nikita and Illiya to attend seminary.  They all learned English. </a:t>
            </a:r>
          </a:p>
          <a:p>
            <a:pPr>
              <a:lnSpc>
                <a:spcPts val="3821"/>
              </a:lnSpc>
            </a:pPr>
            <a:endParaRPr lang="en-US" sz="2599">
              <a:solidFill>
                <a:srgbClr val="01371E"/>
              </a:solidFill>
              <a:latin typeface="Avenir Bold"/>
            </a:endParaRPr>
          </a:p>
          <a:p>
            <a:pPr>
              <a:lnSpc>
                <a:spcPts val="3821"/>
              </a:lnSpc>
            </a:pPr>
            <a:r>
              <a:rPr lang="en-US" sz="2599">
                <a:solidFill>
                  <a:srgbClr val="01371E"/>
                </a:solidFill>
                <a:latin typeface="Avenir Bold"/>
              </a:rPr>
              <a:t>Other Ukrainian pastors trained in Canada, and worked hard building their congregations in Ukraine. </a:t>
            </a:r>
          </a:p>
        </p:txBody>
      </p:sp>
      <p:sp>
        <p:nvSpPr>
          <p:cNvPr id="14" name="TextBox 14"/>
          <p:cNvSpPr txBox="1"/>
          <p:nvPr/>
        </p:nvSpPr>
        <p:spPr>
          <a:xfrm>
            <a:off x="10188753" y="1358402"/>
            <a:ext cx="6781023" cy="2891040"/>
          </a:xfrm>
          <a:prstGeom prst="rect">
            <a:avLst/>
          </a:prstGeom>
        </p:spPr>
        <p:txBody>
          <a:bodyPr lIns="0" tIns="0" rIns="0" bIns="0" rtlCol="0" anchor="t">
            <a:spAutoFit/>
          </a:bodyPr>
          <a:lstStyle/>
          <a:p>
            <a:pPr>
              <a:lnSpc>
                <a:spcPts val="11332"/>
              </a:lnSpc>
            </a:pPr>
            <a:r>
              <a:rPr lang="en-US" sz="10117" dirty="0">
                <a:solidFill>
                  <a:srgbClr val="1E1E1E"/>
                </a:solidFill>
                <a:latin typeface="Just Another Hand"/>
              </a:rPr>
              <a:t>Rev. Oleksiy </a:t>
            </a:r>
            <a:r>
              <a:rPr lang="en-US" sz="10117" dirty="0" err="1">
                <a:solidFill>
                  <a:srgbClr val="1E1E1E"/>
                </a:solidFill>
                <a:latin typeface="Just Another Hand"/>
              </a:rPr>
              <a:t>Navrotskyy</a:t>
            </a:r>
            <a:r>
              <a:rPr lang="en-US" sz="10117" dirty="0">
                <a:solidFill>
                  <a:srgbClr val="1E1E1E"/>
                </a:solidFill>
                <a:latin typeface="Just Another Hand"/>
              </a:rPr>
              <a:t> - Ukrainian Pastor</a:t>
            </a:r>
          </a:p>
        </p:txBody>
      </p:sp>
      <p:grpSp>
        <p:nvGrpSpPr>
          <p:cNvPr id="15" name="Group 15"/>
          <p:cNvGrpSpPr/>
          <p:nvPr/>
        </p:nvGrpSpPr>
        <p:grpSpPr>
          <a:xfrm>
            <a:off x="17054806" y="9258300"/>
            <a:ext cx="971823" cy="932950"/>
            <a:chOff x="0" y="0"/>
            <a:chExt cx="1295765" cy="1243934"/>
          </a:xfrm>
        </p:grpSpPr>
        <p:sp>
          <p:nvSpPr>
            <p:cNvPr id="16" name="Freeform 16"/>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8" name="Freeform 18"/>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5"/>
        </a:solidFill>
        <a:effectLst/>
      </p:bgPr>
    </p:bg>
    <p:spTree>
      <p:nvGrpSpPr>
        <p:cNvPr id="1" name=""/>
        <p:cNvGrpSpPr/>
        <p:nvPr/>
      </p:nvGrpSpPr>
      <p:grpSpPr>
        <a:xfrm>
          <a:off x="0" y="0"/>
          <a:ext cx="0" cy="0"/>
          <a:chOff x="0" y="0"/>
          <a:chExt cx="0" cy="0"/>
        </a:xfrm>
      </p:grpSpPr>
      <p:sp>
        <p:nvSpPr>
          <p:cNvPr id="2" name="Freeform 2"/>
          <p:cNvSpPr/>
          <p:nvPr/>
        </p:nvSpPr>
        <p:spPr>
          <a:xfrm flipH="1">
            <a:off x="10150653" y="-17681"/>
            <a:ext cx="10188753" cy="10304681"/>
          </a:xfrm>
          <a:custGeom>
            <a:avLst/>
            <a:gdLst/>
            <a:ahLst/>
            <a:cxnLst/>
            <a:rect l="l" t="t" r="r" b="b"/>
            <a:pathLst>
              <a:path w="10188753" h="10304681">
                <a:moveTo>
                  <a:pt x="10188753" y="0"/>
                </a:moveTo>
                <a:lnTo>
                  <a:pt x="0" y="0"/>
                </a:lnTo>
                <a:lnTo>
                  <a:pt x="0" y="10304681"/>
                </a:lnTo>
                <a:lnTo>
                  <a:pt x="10188753" y="10304681"/>
                </a:lnTo>
                <a:lnTo>
                  <a:pt x="10188753" y="0"/>
                </a:lnTo>
                <a:close/>
              </a:path>
            </a:pathLst>
          </a:custGeom>
          <a:blipFill>
            <a:blip r:embed="rId2">
              <a:alphaModFix amt="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0" y="-17681"/>
            <a:ext cx="10188753" cy="10304681"/>
          </a:xfrm>
          <a:custGeom>
            <a:avLst/>
            <a:gdLst/>
            <a:ahLst/>
            <a:cxnLst/>
            <a:rect l="l" t="t" r="r" b="b"/>
            <a:pathLst>
              <a:path w="10188753" h="10304681">
                <a:moveTo>
                  <a:pt x="0" y="0"/>
                </a:moveTo>
                <a:lnTo>
                  <a:pt x="10188753" y="0"/>
                </a:lnTo>
                <a:lnTo>
                  <a:pt x="10188753" y="10304681"/>
                </a:lnTo>
                <a:lnTo>
                  <a:pt x="0" y="10304681"/>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51406" y="-6051906"/>
            <a:ext cx="22390811" cy="22390811"/>
          </a:xfrm>
          <a:custGeom>
            <a:avLst/>
            <a:gdLst/>
            <a:ahLst/>
            <a:cxnLst/>
            <a:rect l="l" t="t" r="r" b="b"/>
            <a:pathLst>
              <a:path w="22390811" h="22390811">
                <a:moveTo>
                  <a:pt x="0" y="0"/>
                </a:moveTo>
                <a:lnTo>
                  <a:pt x="22390812" y="0"/>
                </a:lnTo>
                <a:lnTo>
                  <a:pt x="22390812" y="22390812"/>
                </a:lnTo>
                <a:lnTo>
                  <a:pt x="0" y="22390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314704">
            <a:off x="4765953" y="-1018139"/>
            <a:ext cx="12601866" cy="4359898"/>
            <a:chOff x="0" y="0"/>
            <a:chExt cx="3319010" cy="1148286"/>
          </a:xfrm>
        </p:grpSpPr>
        <p:sp>
          <p:nvSpPr>
            <p:cNvPr id="6" name="Freeform 6"/>
            <p:cNvSpPr/>
            <p:nvPr/>
          </p:nvSpPr>
          <p:spPr>
            <a:xfrm>
              <a:off x="0" y="0"/>
              <a:ext cx="3319010" cy="1148286"/>
            </a:xfrm>
            <a:custGeom>
              <a:avLst/>
              <a:gdLst/>
              <a:ahLst/>
              <a:cxnLst/>
              <a:rect l="l" t="t" r="r" b="b"/>
              <a:pathLst>
                <a:path w="3319010" h="1148286">
                  <a:moveTo>
                    <a:pt x="55291" y="0"/>
                  </a:moveTo>
                  <a:lnTo>
                    <a:pt x="3263719" y="0"/>
                  </a:lnTo>
                  <a:cubicBezTo>
                    <a:pt x="3294255" y="0"/>
                    <a:pt x="3319010" y="24755"/>
                    <a:pt x="3319010" y="55291"/>
                  </a:cubicBezTo>
                  <a:lnTo>
                    <a:pt x="3319010" y="1092995"/>
                  </a:lnTo>
                  <a:cubicBezTo>
                    <a:pt x="3319010" y="1123531"/>
                    <a:pt x="3294255" y="1148286"/>
                    <a:pt x="3263719" y="1148286"/>
                  </a:cubicBezTo>
                  <a:lnTo>
                    <a:pt x="55291" y="1148286"/>
                  </a:lnTo>
                  <a:cubicBezTo>
                    <a:pt x="24755" y="1148286"/>
                    <a:pt x="0" y="1123531"/>
                    <a:pt x="0" y="1092995"/>
                  </a:cubicBezTo>
                  <a:lnTo>
                    <a:pt x="0" y="55291"/>
                  </a:lnTo>
                  <a:cubicBezTo>
                    <a:pt x="0" y="24755"/>
                    <a:pt x="24755" y="0"/>
                    <a:pt x="55291" y="0"/>
                  </a:cubicBezTo>
                  <a:close/>
                </a:path>
              </a:pathLst>
            </a:custGeom>
            <a:solidFill>
              <a:srgbClr val="4B94E1"/>
            </a:solidFill>
          </p:spPr>
          <p:txBody>
            <a:bodyPr/>
            <a:lstStyle/>
            <a:p>
              <a:endParaRPr lang="en-US"/>
            </a:p>
          </p:txBody>
        </p:sp>
        <p:sp>
          <p:nvSpPr>
            <p:cNvPr id="7" name="TextBox 7"/>
            <p:cNvSpPr txBox="1"/>
            <p:nvPr/>
          </p:nvSpPr>
          <p:spPr>
            <a:xfrm>
              <a:off x="0" y="-76200"/>
              <a:ext cx="3319010" cy="122448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384331" y="-4522707"/>
            <a:ext cx="9503242" cy="9503242"/>
          </a:xfrm>
          <a:custGeom>
            <a:avLst/>
            <a:gdLst/>
            <a:ahLst/>
            <a:cxnLst/>
            <a:rect l="l" t="t" r="r" b="b"/>
            <a:pathLst>
              <a:path w="9503242" h="9503242">
                <a:moveTo>
                  <a:pt x="0" y="0"/>
                </a:moveTo>
                <a:lnTo>
                  <a:pt x="9503242" y="0"/>
                </a:lnTo>
                <a:lnTo>
                  <a:pt x="9503242" y="9503241"/>
                </a:lnTo>
                <a:lnTo>
                  <a:pt x="0" y="9503241"/>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rot="-504782">
            <a:off x="-1342159" y="1366929"/>
            <a:ext cx="10093462" cy="10437610"/>
            <a:chOff x="0" y="0"/>
            <a:chExt cx="7647978" cy="7908745"/>
          </a:xfrm>
        </p:grpSpPr>
        <p:sp>
          <p:nvSpPr>
            <p:cNvPr id="10" name="Freeform 10"/>
            <p:cNvSpPr/>
            <p:nvPr/>
          </p:nvSpPr>
          <p:spPr>
            <a:xfrm>
              <a:off x="-54610" y="0"/>
              <a:ext cx="7755928" cy="7907134"/>
            </a:xfrm>
            <a:custGeom>
              <a:avLst/>
              <a:gdLst/>
              <a:ahLst/>
              <a:cxnLst/>
              <a:rect l="l" t="t" r="r" b="b"/>
              <a:pathLst>
                <a:path w="7755928" h="7907134">
                  <a:moveTo>
                    <a:pt x="7478271" y="4595448"/>
                  </a:moveTo>
                  <a:cubicBezTo>
                    <a:pt x="7755928" y="4985248"/>
                    <a:pt x="7755928" y="5502296"/>
                    <a:pt x="7478271" y="5892095"/>
                  </a:cubicBezTo>
                  <a:lnTo>
                    <a:pt x="6296632" y="7427133"/>
                  </a:lnTo>
                  <a:cubicBezTo>
                    <a:pt x="6065249" y="7728341"/>
                    <a:pt x="5687266" y="7907134"/>
                    <a:pt x="5282789" y="7907134"/>
                  </a:cubicBezTo>
                  <a:lnTo>
                    <a:pt x="2472643" y="7907134"/>
                  </a:lnTo>
                  <a:cubicBezTo>
                    <a:pt x="2069932" y="7907134"/>
                    <a:pt x="1690182" y="7728341"/>
                    <a:pt x="1458800" y="7427133"/>
                  </a:cubicBezTo>
                  <a:lnTo>
                    <a:pt x="277161" y="5892095"/>
                  </a:lnTo>
                  <a:cubicBezTo>
                    <a:pt x="0" y="5502296"/>
                    <a:pt x="0" y="4985248"/>
                    <a:pt x="277161" y="4595448"/>
                  </a:cubicBezTo>
                  <a:lnTo>
                    <a:pt x="769952" y="3954372"/>
                  </a:lnTo>
                  <a:lnTo>
                    <a:pt x="277161" y="3313297"/>
                  </a:lnTo>
                  <a:cubicBezTo>
                    <a:pt x="0" y="2923497"/>
                    <a:pt x="0" y="2406449"/>
                    <a:pt x="277161" y="2016649"/>
                  </a:cubicBezTo>
                  <a:lnTo>
                    <a:pt x="1458800" y="481612"/>
                  </a:lnTo>
                  <a:cubicBezTo>
                    <a:pt x="1691948" y="178792"/>
                    <a:pt x="2069932" y="0"/>
                    <a:pt x="2472643" y="0"/>
                  </a:cubicBezTo>
                  <a:lnTo>
                    <a:pt x="5282789" y="0"/>
                  </a:lnTo>
                  <a:cubicBezTo>
                    <a:pt x="5685500" y="0"/>
                    <a:pt x="6065249" y="178792"/>
                    <a:pt x="6296632" y="480001"/>
                  </a:cubicBezTo>
                  <a:lnTo>
                    <a:pt x="7478271" y="2015039"/>
                  </a:lnTo>
                  <a:cubicBezTo>
                    <a:pt x="7755928" y="2404838"/>
                    <a:pt x="7755928" y="2921887"/>
                    <a:pt x="7478271" y="3311686"/>
                  </a:cubicBezTo>
                  <a:lnTo>
                    <a:pt x="6985479" y="3952762"/>
                  </a:lnTo>
                  <a:lnTo>
                    <a:pt x="7478271" y="4595448"/>
                  </a:lnTo>
                  <a:close/>
                </a:path>
              </a:pathLst>
            </a:custGeom>
            <a:blipFill>
              <a:blip r:embed="rId8"/>
              <a:stretch>
                <a:fillRect l="-23633" r="-23512"/>
              </a:stretch>
            </a:blipFill>
          </p:spPr>
          <p:txBody>
            <a:bodyPr/>
            <a:lstStyle/>
            <a:p>
              <a:endParaRPr lang="en-US"/>
            </a:p>
          </p:txBody>
        </p:sp>
      </p:grpSp>
      <p:sp>
        <p:nvSpPr>
          <p:cNvPr id="11" name="Freeform 11"/>
          <p:cNvSpPr/>
          <p:nvPr/>
        </p:nvSpPr>
        <p:spPr>
          <a:xfrm flipH="1">
            <a:off x="-1091729" y="5715650"/>
            <a:ext cx="6474192" cy="7085299"/>
          </a:xfrm>
          <a:custGeom>
            <a:avLst/>
            <a:gdLst/>
            <a:ahLst/>
            <a:cxnLst/>
            <a:rect l="l" t="t" r="r" b="b"/>
            <a:pathLst>
              <a:path w="6474192" h="7085299">
                <a:moveTo>
                  <a:pt x="6474193" y="0"/>
                </a:moveTo>
                <a:lnTo>
                  <a:pt x="0" y="0"/>
                </a:lnTo>
                <a:lnTo>
                  <a:pt x="0" y="7085300"/>
                </a:lnTo>
                <a:lnTo>
                  <a:pt x="6474193" y="7085300"/>
                </a:lnTo>
                <a:lnTo>
                  <a:pt x="6474193"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2" name="Freeform 12"/>
          <p:cNvSpPr/>
          <p:nvPr/>
        </p:nvSpPr>
        <p:spPr>
          <a:xfrm>
            <a:off x="16337728" y="1068433"/>
            <a:ext cx="3549845" cy="1996788"/>
          </a:xfrm>
          <a:custGeom>
            <a:avLst/>
            <a:gdLst/>
            <a:ahLst/>
            <a:cxnLst/>
            <a:rect l="l" t="t" r="r" b="b"/>
            <a:pathLst>
              <a:path w="3549845" h="1996788">
                <a:moveTo>
                  <a:pt x="0" y="0"/>
                </a:moveTo>
                <a:lnTo>
                  <a:pt x="3549845" y="0"/>
                </a:lnTo>
                <a:lnTo>
                  <a:pt x="3549845" y="1996788"/>
                </a:lnTo>
                <a:lnTo>
                  <a:pt x="0" y="199678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grpSp>
        <p:nvGrpSpPr>
          <p:cNvPr id="13" name="Group 13"/>
          <p:cNvGrpSpPr/>
          <p:nvPr/>
        </p:nvGrpSpPr>
        <p:grpSpPr>
          <a:xfrm>
            <a:off x="17054806" y="9258300"/>
            <a:ext cx="971823" cy="932950"/>
            <a:chOff x="0" y="0"/>
            <a:chExt cx="1295765" cy="1243934"/>
          </a:xfrm>
        </p:grpSpPr>
        <p:sp>
          <p:nvSpPr>
            <p:cNvPr id="14" name="Freeform 14"/>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sp>
        <p:nvSpPr>
          <p:cNvPr id="17" name="Freeform 17"/>
          <p:cNvSpPr/>
          <p:nvPr/>
        </p:nvSpPr>
        <p:spPr>
          <a:xfrm rot="-2879678">
            <a:off x="3177967" y="8755393"/>
            <a:ext cx="1908554" cy="870778"/>
          </a:xfrm>
          <a:custGeom>
            <a:avLst/>
            <a:gdLst/>
            <a:ahLst/>
            <a:cxnLst/>
            <a:rect l="l" t="t" r="r" b="b"/>
            <a:pathLst>
              <a:path w="1908554" h="870778">
                <a:moveTo>
                  <a:pt x="0" y="0"/>
                </a:moveTo>
                <a:lnTo>
                  <a:pt x="1908554" y="0"/>
                </a:lnTo>
                <a:lnTo>
                  <a:pt x="1908554" y="870778"/>
                </a:lnTo>
                <a:lnTo>
                  <a:pt x="0" y="8707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9" name="TextBox 19"/>
          <p:cNvSpPr txBox="1"/>
          <p:nvPr/>
        </p:nvSpPr>
        <p:spPr>
          <a:xfrm>
            <a:off x="9460549" y="4051512"/>
            <a:ext cx="6877179" cy="4916044"/>
          </a:xfrm>
          <a:prstGeom prst="rect">
            <a:avLst/>
          </a:prstGeom>
        </p:spPr>
        <p:txBody>
          <a:bodyPr lIns="0" tIns="0" rIns="0" bIns="0" rtlCol="0" anchor="t">
            <a:spAutoFit/>
          </a:bodyPr>
          <a:lstStyle/>
          <a:p>
            <a:pPr>
              <a:lnSpc>
                <a:spcPts val="4850"/>
              </a:lnSpc>
            </a:pPr>
            <a:r>
              <a:rPr lang="en-US" sz="3299" dirty="0">
                <a:solidFill>
                  <a:srgbClr val="01371E"/>
                </a:solidFill>
                <a:latin typeface="Avenir Bold"/>
              </a:rPr>
              <a:t>There was always a threat of another Russian invasion. Pastor </a:t>
            </a:r>
            <a:r>
              <a:rPr lang="en-US" sz="3299" dirty="0" err="1">
                <a:solidFill>
                  <a:srgbClr val="01371E"/>
                </a:solidFill>
                <a:latin typeface="Avenir Bold"/>
              </a:rPr>
              <a:t>Navrotskyy’smain</a:t>
            </a:r>
            <a:r>
              <a:rPr lang="en-US" sz="3299" dirty="0">
                <a:solidFill>
                  <a:srgbClr val="01371E"/>
                </a:solidFill>
                <a:latin typeface="Avenir Bold"/>
              </a:rPr>
              <a:t> congregation is in </a:t>
            </a:r>
            <a:r>
              <a:rPr lang="en-US" sz="3299" dirty="0" err="1">
                <a:solidFill>
                  <a:srgbClr val="01371E"/>
                </a:solidFill>
                <a:latin typeface="Avenir Bold"/>
              </a:rPr>
              <a:t>Mykoliav</a:t>
            </a:r>
            <a:r>
              <a:rPr lang="en-US" sz="3299" dirty="0">
                <a:solidFill>
                  <a:srgbClr val="01371E"/>
                </a:solidFill>
                <a:latin typeface="Avenir Bold"/>
              </a:rPr>
              <a:t>, pronounced “Mick o lee </a:t>
            </a:r>
            <a:r>
              <a:rPr lang="en-US" sz="3299" dirty="0" err="1">
                <a:solidFill>
                  <a:srgbClr val="01371E"/>
                </a:solidFill>
                <a:latin typeface="Avenir Bold"/>
              </a:rPr>
              <a:t>aiv</a:t>
            </a:r>
            <a:r>
              <a:rPr lang="en-US" sz="3299" dirty="0">
                <a:solidFill>
                  <a:srgbClr val="01371E"/>
                </a:solidFill>
                <a:latin typeface="Avenir Bold"/>
              </a:rPr>
              <a:t>”, Ukraine. This large city is in south central Ukraine and about a 30-minute drive to the Russian-occupied Crimea. </a:t>
            </a:r>
          </a:p>
        </p:txBody>
      </p:sp>
      <p:sp>
        <p:nvSpPr>
          <p:cNvPr id="20" name="TextBox 14">
            <a:extLst>
              <a:ext uri="{FF2B5EF4-FFF2-40B4-BE49-F238E27FC236}">
                <a16:creationId xmlns:a16="http://schemas.microsoft.com/office/drawing/2014/main" id="{CE4D47A0-7028-DBD6-1F94-7D7E9D0B5338}"/>
              </a:ext>
            </a:extLst>
          </p:cNvPr>
          <p:cNvSpPr txBox="1"/>
          <p:nvPr/>
        </p:nvSpPr>
        <p:spPr>
          <a:xfrm>
            <a:off x="8501629" y="1106623"/>
            <a:ext cx="9525000" cy="1625445"/>
          </a:xfrm>
          <a:prstGeom prst="rect">
            <a:avLst/>
          </a:prstGeom>
        </p:spPr>
        <p:txBody>
          <a:bodyPr wrap="square" lIns="0" tIns="0" rIns="0" bIns="0" rtlCol="0" anchor="t">
            <a:spAutoFit/>
          </a:bodyPr>
          <a:lstStyle/>
          <a:p>
            <a:pPr>
              <a:lnSpc>
                <a:spcPts val="11332"/>
              </a:lnSpc>
            </a:pPr>
            <a:r>
              <a:rPr lang="en-US" sz="14000" dirty="0">
                <a:solidFill>
                  <a:schemeClr val="bg1"/>
                </a:solidFill>
                <a:latin typeface="Just Another Hand"/>
              </a:rPr>
              <a:t>Mykolaiv, Ukraine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5"/>
        </a:solidFill>
        <a:effectLst/>
      </p:bgPr>
    </p:bg>
    <p:spTree>
      <p:nvGrpSpPr>
        <p:cNvPr id="1" name=""/>
        <p:cNvGrpSpPr/>
        <p:nvPr/>
      </p:nvGrpSpPr>
      <p:grpSpPr>
        <a:xfrm>
          <a:off x="0" y="0"/>
          <a:ext cx="0" cy="0"/>
          <a:chOff x="0" y="0"/>
          <a:chExt cx="0" cy="0"/>
        </a:xfrm>
      </p:grpSpPr>
      <p:sp>
        <p:nvSpPr>
          <p:cNvPr id="2" name="Freeform 2"/>
          <p:cNvSpPr/>
          <p:nvPr/>
        </p:nvSpPr>
        <p:spPr>
          <a:xfrm flipH="1">
            <a:off x="10150653" y="-17681"/>
            <a:ext cx="10188753" cy="10304681"/>
          </a:xfrm>
          <a:custGeom>
            <a:avLst/>
            <a:gdLst/>
            <a:ahLst/>
            <a:cxnLst/>
            <a:rect l="l" t="t" r="r" b="b"/>
            <a:pathLst>
              <a:path w="10188753" h="10304681">
                <a:moveTo>
                  <a:pt x="10188753" y="0"/>
                </a:moveTo>
                <a:lnTo>
                  <a:pt x="0" y="0"/>
                </a:lnTo>
                <a:lnTo>
                  <a:pt x="0" y="10304681"/>
                </a:lnTo>
                <a:lnTo>
                  <a:pt x="10188753" y="10304681"/>
                </a:lnTo>
                <a:lnTo>
                  <a:pt x="10188753" y="0"/>
                </a:lnTo>
                <a:close/>
              </a:path>
            </a:pathLst>
          </a:custGeom>
          <a:blipFill>
            <a:blip r:embed="rId2">
              <a:alphaModFix amt="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0" y="560551"/>
            <a:ext cx="10188753" cy="10304681"/>
          </a:xfrm>
          <a:custGeom>
            <a:avLst/>
            <a:gdLst/>
            <a:ahLst/>
            <a:cxnLst/>
            <a:rect l="l" t="t" r="r" b="b"/>
            <a:pathLst>
              <a:path w="10188753" h="10304681">
                <a:moveTo>
                  <a:pt x="0" y="0"/>
                </a:moveTo>
                <a:lnTo>
                  <a:pt x="10188753" y="0"/>
                </a:lnTo>
                <a:lnTo>
                  <a:pt x="10188753" y="10304681"/>
                </a:lnTo>
                <a:lnTo>
                  <a:pt x="0" y="10304681"/>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51406" y="-6051906"/>
            <a:ext cx="22390811" cy="22390811"/>
          </a:xfrm>
          <a:custGeom>
            <a:avLst/>
            <a:gdLst/>
            <a:ahLst/>
            <a:cxnLst/>
            <a:rect l="l" t="t" r="r" b="b"/>
            <a:pathLst>
              <a:path w="22390811" h="22390811">
                <a:moveTo>
                  <a:pt x="0" y="0"/>
                </a:moveTo>
                <a:lnTo>
                  <a:pt x="22390812" y="0"/>
                </a:lnTo>
                <a:lnTo>
                  <a:pt x="22390812" y="22390812"/>
                </a:lnTo>
                <a:lnTo>
                  <a:pt x="0" y="22390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7197683" y="-3442257"/>
            <a:ext cx="11795004" cy="11795004"/>
            <a:chOff x="0" y="0"/>
            <a:chExt cx="13716000" cy="13716000"/>
          </a:xfrm>
        </p:grpSpPr>
        <p:sp>
          <p:nvSpPr>
            <p:cNvPr id="6" name="Freeform 6"/>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20503" r="-26304"/>
              </a:stretch>
            </a:blipFill>
          </p:spPr>
          <p:txBody>
            <a:bodyPr/>
            <a:lstStyle/>
            <a:p>
              <a:endParaRPr lang="en-US"/>
            </a:p>
          </p:txBody>
        </p:sp>
      </p:grpSp>
      <p:grpSp>
        <p:nvGrpSpPr>
          <p:cNvPr id="7" name="Group 7"/>
          <p:cNvGrpSpPr/>
          <p:nvPr/>
        </p:nvGrpSpPr>
        <p:grpSpPr>
          <a:xfrm>
            <a:off x="1028700" y="5430588"/>
            <a:ext cx="16230600" cy="4080013"/>
            <a:chOff x="0" y="0"/>
            <a:chExt cx="4274726" cy="1074571"/>
          </a:xfrm>
        </p:grpSpPr>
        <p:sp>
          <p:nvSpPr>
            <p:cNvPr id="8" name="Freeform 8"/>
            <p:cNvSpPr/>
            <p:nvPr/>
          </p:nvSpPr>
          <p:spPr>
            <a:xfrm>
              <a:off x="0" y="0"/>
              <a:ext cx="4274726" cy="1074571"/>
            </a:xfrm>
            <a:custGeom>
              <a:avLst/>
              <a:gdLst/>
              <a:ahLst/>
              <a:cxnLst/>
              <a:rect l="l" t="t" r="r" b="b"/>
              <a:pathLst>
                <a:path w="4274726" h="1074571">
                  <a:moveTo>
                    <a:pt x="23850" y="0"/>
                  </a:moveTo>
                  <a:lnTo>
                    <a:pt x="4250876" y="0"/>
                  </a:lnTo>
                  <a:cubicBezTo>
                    <a:pt x="4257201" y="0"/>
                    <a:pt x="4263268" y="2513"/>
                    <a:pt x="4267741" y="6985"/>
                  </a:cubicBezTo>
                  <a:cubicBezTo>
                    <a:pt x="4272213" y="11458"/>
                    <a:pt x="4274726" y="17524"/>
                    <a:pt x="4274726" y="23850"/>
                  </a:cubicBezTo>
                  <a:lnTo>
                    <a:pt x="4274726" y="1050721"/>
                  </a:lnTo>
                  <a:cubicBezTo>
                    <a:pt x="4274726" y="1057047"/>
                    <a:pt x="4272213" y="1063113"/>
                    <a:pt x="4267741" y="1067586"/>
                  </a:cubicBezTo>
                  <a:cubicBezTo>
                    <a:pt x="4263268" y="1072058"/>
                    <a:pt x="4257201" y="1074571"/>
                    <a:pt x="4250876" y="1074571"/>
                  </a:cubicBezTo>
                  <a:lnTo>
                    <a:pt x="23850" y="1074571"/>
                  </a:lnTo>
                  <a:cubicBezTo>
                    <a:pt x="17524" y="1074571"/>
                    <a:pt x="11458" y="1072058"/>
                    <a:pt x="6985" y="1067586"/>
                  </a:cubicBezTo>
                  <a:cubicBezTo>
                    <a:pt x="2513" y="1063113"/>
                    <a:pt x="0" y="1057047"/>
                    <a:pt x="0" y="1050721"/>
                  </a:cubicBezTo>
                  <a:lnTo>
                    <a:pt x="0" y="23850"/>
                  </a:lnTo>
                  <a:cubicBezTo>
                    <a:pt x="0" y="17524"/>
                    <a:pt x="2513" y="11458"/>
                    <a:pt x="6985" y="6985"/>
                  </a:cubicBezTo>
                  <a:cubicBezTo>
                    <a:pt x="11458" y="2513"/>
                    <a:pt x="17524" y="0"/>
                    <a:pt x="23850" y="0"/>
                  </a:cubicBezTo>
                  <a:close/>
                </a:path>
              </a:pathLst>
            </a:custGeom>
            <a:solidFill>
              <a:srgbClr val="E32E97"/>
            </a:solidFill>
          </p:spPr>
          <p:txBody>
            <a:bodyPr/>
            <a:lstStyle/>
            <a:p>
              <a:endParaRPr lang="en-US"/>
            </a:p>
          </p:txBody>
        </p:sp>
        <p:sp>
          <p:nvSpPr>
            <p:cNvPr id="9" name="TextBox 9"/>
            <p:cNvSpPr txBox="1"/>
            <p:nvPr/>
          </p:nvSpPr>
          <p:spPr>
            <a:xfrm>
              <a:off x="0" y="-76200"/>
              <a:ext cx="4274726" cy="11507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809292" y="560551"/>
            <a:ext cx="7903669" cy="7903669"/>
          </a:xfrm>
          <a:custGeom>
            <a:avLst/>
            <a:gdLst/>
            <a:ahLst/>
            <a:cxnLst/>
            <a:rect l="l" t="t" r="r" b="b"/>
            <a:pathLst>
              <a:path w="7903669" h="7903669">
                <a:moveTo>
                  <a:pt x="0" y="0"/>
                </a:moveTo>
                <a:lnTo>
                  <a:pt x="7903668" y="0"/>
                </a:lnTo>
                <a:lnTo>
                  <a:pt x="7903668" y="7903669"/>
                </a:lnTo>
                <a:lnTo>
                  <a:pt x="0" y="7903669"/>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2136263" y="5701297"/>
            <a:ext cx="7903669" cy="7903669"/>
          </a:xfrm>
          <a:custGeom>
            <a:avLst/>
            <a:gdLst/>
            <a:ahLst/>
            <a:cxnLst/>
            <a:rect l="l" t="t" r="r" b="b"/>
            <a:pathLst>
              <a:path w="7903669" h="7903669">
                <a:moveTo>
                  <a:pt x="0" y="0"/>
                </a:moveTo>
                <a:lnTo>
                  <a:pt x="7903669" y="0"/>
                </a:lnTo>
                <a:lnTo>
                  <a:pt x="7903669" y="7903669"/>
                </a:lnTo>
                <a:lnTo>
                  <a:pt x="0" y="7903669"/>
                </a:lnTo>
                <a:lnTo>
                  <a:pt x="0" y="0"/>
                </a:lnTo>
                <a:close/>
              </a:path>
            </a:pathLst>
          </a:custGeom>
          <a:blipFill>
            <a:blip r:embed="rId7">
              <a:alphaModFix amt="9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flipH="1">
            <a:off x="17054806" y="4810098"/>
            <a:ext cx="6474192" cy="7085299"/>
          </a:xfrm>
          <a:custGeom>
            <a:avLst/>
            <a:gdLst/>
            <a:ahLst/>
            <a:cxnLst/>
            <a:rect l="l" t="t" r="r" b="b"/>
            <a:pathLst>
              <a:path w="6474192" h="7085299">
                <a:moveTo>
                  <a:pt x="6474192" y="0"/>
                </a:moveTo>
                <a:lnTo>
                  <a:pt x="0" y="0"/>
                </a:lnTo>
                <a:lnTo>
                  <a:pt x="0" y="7085300"/>
                </a:lnTo>
                <a:lnTo>
                  <a:pt x="6474192" y="7085300"/>
                </a:lnTo>
                <a:lnTo>
                  <a:pt x="6474192"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a:off x="-252322" y="9188155"/>
            <a:ext cx="3549845" cy="1996788"/>
          </a:xfrm>
          <a:custGeom>
            <a:avLst/>
            <a:gdLst/>
            <a:ahLst/>
            <a:cxnLst/>
            <a:rect l="l" t="t" r="r" b="b"/>
            <a:pathLst>
              <a:path w="3549845" h="1996788">
                <a:moveTo>
                  <a:pt x="0" y="0"/>
                </a:moveTo>
                <a:lnTo>
                  <a:pt x="3549845" y="0"/>
                </a:lnTo>
                <a:lnTo>
                  <a:pt x="3549845" y="1996787"/>
                </a:lnTo>
                <a:lnTo>
                  <a:pt x="0" y="199678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grpSp>
        <p:nvGrpSpPr>
          <p:cNvPr id="14" name="Group 14"/>
          <p:cNvGrpSpPr/>
          <p:nvPr/>
        </p:nvGrpSpPr>
        <p:grpSpPr>
          <a:xfrm>
            <a:off x="542788" y="364062"/>
            <a:ext cx="971823" cy="932950"/>
            <a:chOff x="0" y="0"/>
            <a:chExt cx="1295765" cy="1243934"/>
          </a:xfrm>
        </p:grpSpPr>
        <p:sp>
          <p:nvSpPr>
            <p:cNvPr id="15" name="Freeform 15"/>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Freeform 17"/>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sp>
        <p:nvSpPr>
          <p:cNvPr id="18" name="TextBox 18"/>
          <p:cNvSpPr txBox="1"/>
          <p:nvPr/>
        </p:nvSpPr>
        <p:spPr>
          <a:xfrm>
            <a:off x="1729615" y="6064716"/>
            <a:ext cx="14828769" cy="3123438"/>
          </a:xfrm>
          <a:prstGeom prst="rect">
            <a:avLst/>
          </a:prstGeom>
        </p:spPr>
        <p:txBody>
          <a:bodyPr lIns="0" tIns="0" rIns="0" bIns="0" rtlCol="0" anchor="t">
            <a:spAutoFit/>
          </a:bodyPr>
          <a:lstStyle/>
          <a:p>
            <a:pPr>
              <a:lnSpc>
                <a:spcPts val="4115"/>
              </a:lnSpc>
            </a:pPr>
            <a:r>
              <a:rPr lang="en-US" sz="2799">
                <a:solidFill>
                  <a:srgbClr val="FEFEFE"/>
                </a:solidFill>
                <a:latin typeface="Avenir Bold"/>
              </a:rPr>
              <a:t>On February 24, 2022, Russia invaded Ukraine. At first, Pastor Navrotskyy and his family were fine. That changed a few days later. Through a resource, Pastor Navrotskyy was connected with Pastor Sorin Trifa and his congregation in Romania. They quickly helped both Pastor Navrotskky’s family and church members escape to safety in Romania. Many other Romanian Lutherans worked tirelessly to help other refugees. </a:t>
            </a:r>
          </a:p>
          <a:p>
            <a:pPr>
              <a:lnSpc>
                <a:spcPts val="4115"/>
              </a:lnSpc>
            </a:pPr>
            <a:endParaRPr lang="en-US" sz="2799">
              <a:solidFill>
                <a:srgbClr val="FEFEFE"/>
              </a:solidFill>
              <a:latin typeface="Avenir Bold"/>
            </a:endParaRPr>
          </a:p>
        </p:txBody>
      </p:sp>
      <p:sp>
        <p:nvSpPr>
          <p:cNvPr id="19" name="TextBox 19"/>
          <p:cNvSpPr txBox="1"/>
          <p:nvPr/>
        </p:nvSpPr>
        <p:spPr>
          <a:xfrm>
            <a:off x="1522601" y="1686660"/>
            <a:ext cx="5405852" cy="3123438"/>
          </a:xfrm>
          <a:prstGeom prst="rect">
            <a:avLst/>
          </a:prstGeom>
        </p:spPr>
        <p:txBody>
          <a:bodyPr lIns="0" tIns="0" rIns="0" bIns="0" rtlCol="0" anchor="t">
            <a:spAutoFit/>
          </a:bodyPr>
          <a:lstStyle/>
          <a:p>
            <a:pPr>
              <a:lnSpc>
                <a:spcPts val="4115"/>
              </a:lnSpc>
            </a:pPr>
            <a:r>
              <a:rPr lang="en-US" sz="2799">
                <a:solidFill>
                  <a:srgbClr val="01371E"/>
                </a:solidFill>
                <a:latin typeface="Avenir Bold"/>
              </a:rPr>
              <a:t>Pastor Sorin Trifa is pictured baptizing a newborn Ukrainian refugee. He and his family helped many Ukrainian refugees. </a:t>
            </a:r>
          </a:p>
          <a:p>
            <a:pPr>
              <a:lnSpc>
                <a:spcPts val="4115"/>
              </a:lnSpc>
            </a:pPr>
            <a:endParaRPr lang="en-US" sz="2799">
              <a:solidFill>
                <a:srgbClr val="01371E"/>
              </a:solidFill>
              <a:latin typeface="Avenir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5"/>
        </a:solidFill>
        <a:effectLst/>
      </p:bgPr>
    </p:bg>
    <p:spTree>
      <p:nvGrpSpPr>
        <p:cNvPr id="1" name=""/>
        <p:cNvGrpSpPr/>
        <p:nvPr/>
      </p:nvGrpSpPr>
      <p:grpSpPr>
        <a:xfrm>
          <a:off x="0" y="0"/>
          <a:ext cx="0" cy="0"/>
          <a:chOff x="0" y="0"/>
          <a:chExt cx="0" cy="0"/>
        </a:xfrm>
      </p:grpSpPr>
      <p:sp>
        <p:nvSpPr>
          <p:cNvPr id="2" name="Freeform 2"/>
          <p:cNvSpPr/>
          <p:nvPr/>
        </p:nvSpPr>
        <p:spPr>
          <a:xfrm flipH="1">
            <a:off x="10150653" y="-17681"/>
            <a:ext cx="10188753" cy="10304681"/>
          </a:xfrm>
          <a:custGeom>
            <a:avLst/>
            <a:gdLst/>
            <a:ahLst/>
            <a:cxnLst/>
            <a:rect l="l" t="t" r="r" b="b"/>
            <a:pathLst>
              <a:path w="10188753" h="10304681">
                <a:moveTo>
                  <a:pt x="10188753" y="0"/>
                </a:moveTo>
                <a:lnTo>
                  <a:pt x="0" y="0"/>
                </a:lnTo>
                <a:lnTo>
                  <a:pt x="0" y="10304681"/>
                </a:lnTo>
                <a:lnTo>
                  <a:pt x="10188753" y="10304681"/>
                </a:lnTo>
                <a:lnTo>
                  <a:pt x="10188753" y="0"/>
                </a:lnTo>
                <a:close/>
              </a:path>
            </a:pathLst>
          </a:custGeom>
          <a:blipFill>
            <a:blip r:embed="rId2">
              <a:alphaModFix amt="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0" y="-17681"/>
            <a:ext cx="10188753" cy="10304681"/>
          </a:xfrm>
          <a:custGeom>
            <a:avLst/>
            <a:gdLst/>
            <a:ahLst/>
            <a:cxnLst/>
            <a:rect l="l" t="t" r="r" b="b"/>
            <a:pathLst>
              <a:path w="10188753" h="10304681">
                <a:moveTo>
                  <a:pt x="0" y="0"/>
                </a:moveTo>
                <a:lnTo>
                  <a:pt x="10188753" y="0"/>
                </a:lnTo>
                <a:lnTo>
                  <a:pt x="10188753" y="10304681"/>
                </a:lnTo>
                <a:lnTo>
                  <a:pt x="0" y="10304681"/>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51406" y="-6051906"/>
            <a:ext cx="22390811" cy="22390811"/>
          </a:xfrm>
          <a:custGeom>
            <a:avLst/>
            <a:gdLst/>
            <a:ahLst/>
            <a:cxnLst/>
            <a:rect l="l" t="t" r="r" b="b"/>
            <a:pathLst>
              <a:path w="22390811" h="22390811">
                <a:moveTo>
                  <a:pt x="0" y="0"/>
                </a:moveTo>
                <a:lnTo>
                  <a:pt x="22390812" y="0"/>
                </a:lnTo>
                <a:lnTo>
                  <a:pt x="22390812" y="22390812"/>
                </a:lnTo>
                <a:lnTo>
                  <a:pt x="0" y="22390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842693" y="-1080245"/>
            <a:ext cx="15416607" cy="9324204"/>
            <a:chOff x="0" y="0"/>
            <a:chExt cx="4060341" cy="2455757"/>
          </a:xfrm>
        </p:grpSpPr>
        <p:sp>
          <p:nvSpPr>
            <p:cNvPr id="6" name="Freeform 6"/>
            <p:cNvSpPr/>
            <p:nvPr/>
          </p:nvSpPr>
          <p:spPr>
            <a:xfrm>
              <a:off x="0" y="0"/>
              <a:ext cx="4060341" cy="2455757"/>
            </a:xfrm>
            <a:custGeom>
              <a:avLst/>
              <a:gdLst/>
              <a:ahLst/>
              <a:cxnLst/>
              <a:rect l="l" t="t" r="r" b="b"/>
              <a:pathLst>
                <a:path w="4060341" h="2455757">
                  <a:moveTo>
                    <a:pt x="45196" y="0"/>
                  </a:moveTo>
                  <a:lnTo>
                    <a:pt x="4015145" y="0"/>
                  </a:lnTo>
                  <a:cubicBezTo>
                    <a:pt x="4040106" y="0"/>
                    <a:pt x="4060341" y="20235"/>
                    <a:pt x="4060341" y="45196"/>
                  </a:cubicBezTo>
                  <a:lnTo>
                    <a:pt x="4060341" y="2410561"/>
                  </a:lnTo>
                  <a:cubicBezTo>
                    <a:pt x="4060341" y="2422548"/>
                    <a:pt x="4055579" y="2434044"/>
                    <a:pt x="4047103" y="2442520"/>
                  </a:cubicBezTo>
                  <a:cubicBezTo>
                    <a:pt x="4038627" y="2450996"/>
                    <a:pt x="4027131" y="2455757"/>
                    <a:pt x="4015145" y="2455757"/>
                  </a:cubicBezTo>
                  <a:lnTo>
                    <a:pt x="45196" y="2455757"/>
                  </a:lnTo>
                  <a:cubicBezTo>
                    <a:pt x="20235" y="2455757"/>
                    <a:pt x="0" y="2435522"/>
                    <a:pt x="0" y="2410561"/>
                  </a:cubicBezTo>
                  <a:lnTo>
                    <a:pt x="0" y="45196"/>
                  </a:lnTo>
                  <a:cubicBezTo>
                    <a:pt x="0" y="33209"/>
                    <a:pt x="4762" y="21714"/>
                    <a:pt x="13238" y="13238"/>
                  </a:cubicBezTo>
                  <a:cubicBezTo>
                    <a:pt x="21714" y="4762"/>
                    <a:pt x="33209" y="0"/>
                    <a:pt x="45196" y="0"/>
                  </a:cubicBezTo>
                  <a:close/>
                </a:path>
              </a:pathLst>
            </a:custGeom>
            <a:solidFill>
              <a:srgbClr val="4B94E1"/>
            </a:solidFill>
          </p:spPr>
          <p:txBody>
            <a:bodyPr/>
            <a:lstStyle/>
            <a:p>
              <a:endParaRPr lang="en-US"/>
            </a:p>
          </p:txBody>
        </p:sp>
        <p:sp>
          <p:nvSpPr>
            <p:cNvPr id="7" name="TextBox 7"/>
            <p:cNvSpPr txBox="1"/>
            <p:nvPr/>
          </p:nvSpPr>
          <p:spPr>
            <a:xfrm>
              <a:off x="0" y="-76200"/>
              <a:ext cx="4060341" cy="253195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350742" y="-5317448"/>
            <a:ext cx="12027302" cy="12027302"/>
          </a:xfrm>
          <a:custGeom>
            <a:avLst/>
            <a:gdLst/>
            <a:ahLst/>
            <a:cxnLst/>
            <a:rect l="l" t="t" r="r" b="b"/>
            <a:pathLst>
              <a:path w="12027302" h="12027302">
                <a:moveTo>
                  <a:pt x="0" y="0"/>
                </a:moveTo>
                <a:lnTo>
                  <a:pt x="12027302" y="0"/>
                </a:lnTo>
                <a:lnTo>
                  <a:pt x="12027302" y="12027302"/>
                </a:lnTo>
                <a:lnTo>
                  <a:pt x="0" y="12027302"/>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386877" y="-791475"/>
            <a:ext cx="6699850" cy="10049775"/>
            <a:chOff x="0" y="0"/>
            <a:chExt cx="6350000" cy="9525000"/>
          </a:xfrm>
        </p:grpSpPr>
        <p:sp>
          <p:nvSpPr>
            <p:cNvPr id="10" name="Freeform 10"/>
            <p:cNvSpPr/>
            <p:nvPr/>
          </p:nvSpPr>
          <p:spPr>
            <a:xfrm rot="287788">
              <a:off x="-369052" y="-230752"/>
              <a:ext cx="7088104" cy="9986397"/>
            </a:xfrm>
            <a:custGeom>
              <a:avLst/>
              <a:gdLst/>
              <a:ahLst/>
              <a:cxnLst/>
              <a:rect l="l" t="t" r="r" b="b"/>
              <a:pathLst>
                <a:path w="7088104" h="9986397">
                  <a:moveTo>
                    <a:pt x="738041" y="9523646"/>
                  </a:moveTo>
                  <a:lnTo>
                    <a:pt x="22300" y="993823"/>
                  </a:lnTo>
                  <a:cubicBezTo>
                    <a:pt x="0" y="728057"/>
                    <a:pt x="197091" y="494860"/>
                    <a:pt x="462857" y="472559"/>
                  </a:cubicBezTo>
                  <a:lnTo>
                    <a:pt x="5828799" y="22301"/>
                  </a:lnTo>
                  <a:cubicBezTo>
                    <a:pt x="6094565" y="0"/>
                    <a:pt x="6327868" y="198357"/>
                    <a:pt x="6350063" y="462858"/>
                  </a:cubicBezTo>
                  <a:lnTo>
                    <a:pt x="7065804" y="8992681"/>
                  </a:lnTo>
                  <a:cubicBezTo>
                    <a:pt x="7088104" y="9258447"/>
                    <a:pt x="6891013" y="9491644"/>
                    <a:pt x="6625247" y="9513945"/>
                  </a:cubicBezTo>
                  <a:lnTo>
                    <a:pt x="1259305" y="9964203"/>
                  </a:lnTo>
                  <a:cubicBezTo>
                    <a:pt x="994804" y="9986397"/>
                    <a:pt x="760342" y="9789412"/>
                    <a:pt x="738041" y="9523646"/>
                  </a:cubicBezTo>
                  <a:close/>
                </a:path>
              </a:pathLst>
            </a:custGeom>
            <a:blipFill>
              <a:blip r:embed="rId8"/>
              <a:stretch>
                <a:fillRect l="-181064" t="-42364" r="-25131" b="-35519"/>
              </a:stretch>
            </a:blipFill>
          </p:spPr>
          <p:txBody>
            <a:bodyPr/>
            <a:lstStyle/>
            <a:p>
              <a:endParaRPr lang="en-US"/>
            </a:p>
          </p:txBody>
        </p:sp>
      </p:grpSp>
      <p:grpSp>
        <p:nvGrpSpPr>
          <p:cNvPr id="11" name="Group 11"/>
          <p:cNvGrpSpPr/>
          <p:nvPr/>
        </p:nvGrpSpPr>
        <p:grpSpPr>
          <a:xfrm>
            <a:off x="14106234" y="7327901"/>
            <a:ext cx="4506892" cy="3920649"/>
            <a:chOff x="0" y="0"/>
            <a:chExt cx="7299497" cy="6350000"/>
          </a:xfrm>
        </p:grpSpPr>
        <p:sp>
          <p:nvSpPr>
            <p:cNvPr id="12" name="Freeform 12"/>
            <p:cNvSpPr/>
            <p:nvPr/>
          </p:nvSpPr>
          <p:spPr>
            <a:xfrm rot="296848">
              <a:off x="-235687" y="-274731"/>
              <a:ext cx="7770871" cy="6899461"/>
            </a:xfrm>
            <a:custGeom>
              <a:avLst/>
              <a:gdLst/>
              <a:ahLst/>
              <a:cxnLst/>
              <a:rect l="l" t="t" r="r" b="b"/>
              <a:pathLst>
                <a:path w="7770871" h="6899461">
                  <a:moveTo>
                    <a:pt x="7068176" y="6361091"/>
                  </a:moveTo>
                  <a:lnTo>
                    <a:pt x="1250335" y="6864712"/>
                  </a:lnTo>
                  <a:cubicBezTo>
                    <a:pt x="848904" y="6899462"/>
                    <a:pt x="498571" y="6644244"/>
                    <a:pt x="468341" y="6295030"/>
                  </a:cubicBezTo>
                  <a:lnTo>
                    <a:pt x="30230" y="1233957"/>
                  </a:lnTo>
                  <a:cubicBezTo>
                    <a:pt x="0" y="884743"/>
                    <a:pt x="301265" y="573121"/>
                    <a:pt x="702696" y="538371"/>
                  </a:cubicBezTo>
                  <a:lnTo>
                    <a:pt x="6520537" y="34750"/>
                  </a:lnTo>
                  <a:cubicBezTo>
                    <a:pt x="6921967" y="0"/>
                    <a:pt x="7272301" y="255218"/>
                    <a:pt x="7302530" y="604432"/>
                  </a:cubicBezTo>
                  <a:lnTo>
                    <a:pt x="7740641" y="5665505"/>
                  </a:lnTo>
                  <a:cubicBezTo>
                    <a:pt x="7770871" y="6014719"/>
                    <a:pt x="7469606" y="6326341"/>
                    <a:pt x="7068176" y="6361091"/>
                  </a:cubicBezTo>
                  <a:close/>
                </a:path>
              </a:pathLst>
            </a:custGeom>
            <a:blipFill>
              <a:blip r:embed="rId9"/>
              <a:stretch>
                <a:fillRect l="-11219" t="-44658" r="-73792" b="-26519"/>
              </a:stretch>
            </a:blipFill>
          </p:spPr>
          <p:txBody>
            <a:bodyPr/>
            <a:lstStyle/>
            <a:p>
              <a:endParaRPr lang="en-US"/>
            </a:p>
          </p:txBody>
        </p:sp>
      </p:grpSp>
      <p:sp>
        <p:nvSpPr>
          <p:cNvPr id="13" name="Freeform 13"/>
          <p:cNvSpPr/>
          <p:nvPr/>
        </p:nvSpPr>
        <p:spPr>
          <a:xfrm flipV="1">
            <a:off x="16359680" y="400050"/>
            <a:ext cx="3856640" cy="2169360"/>
          </a:xfrm>
          <a:custGeom>
            <a:avLst/>
            <a:gdLst/>
            <a:ahLst/>
            <a:cxnLst/>
            <a:rect l="l" t="t" r="r" b="b"/>
            <a:pathLst>
              <a:path w="3856640" h="2169360">
                <a:moveTo>
                  <a:pt x="0" y="2169360"/>
                </a:moveTo>
                <a:lnTo>
                  <a:pt x="3856640" y="2169360"/>
                </a:lnTo>
                <a:lnTo>
                  <a:pt x="3856640" y="0"/>
                </a:lnTo>
                <a:lnTo>
                  <a:pt x="0" y="0"/>
                </a:lnTo>
                <a:lnTo>
                  <a:pt x="0" y="216936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flipH="1">
            <a:off x="2963047" y="5134660"/>
            <a:ext cx="4818547" cy="5273376"/>
          </a:xfrm>
          <a:custGeom>
            <a:avLst/>
            <a:gdLst/>
            <a:ahLst/>
            <a:cxnLst/>
            <a:rect l="l" t="t" r="r" b="b"/>
            <a:pathLst>
              <a:path w="4818547" h="5273376">
                <a:moveTo>
                  <a:pt x="4818547" y="0"/>
                </a:moveTo>
                <a:lnTo>
                  <a:pt x="0" y="0"/>
                </a:lnTo>
                <a:lnTo>
                  <a:pt x="0" y="5273375"/>
                </a:lnTo>
                <a:lnTo>
                  <a:pt x="4818547" y="5273375"/>
                </a:lnTo>
                <a:lnTo>
                  <a:pt x="481854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grpSp>
        <p:nvGrpSpPr>
          <p:cNvPr id="15" name="Group 15"/>
          <p:cNvGrpSpPr/>
          <p:nvPr/>
        </p:nvGrpSpPr>
        <p:grpSpPr>
          <a:xfrm>
            <a:off x="5094376" y="9258300"/>
            <a:ext cx="971823" cy="932950"/>
            <a:chOff x="0" y="0"/>
            <a:chExt cx="1295765" cy="1243934"/>
          </a:xfrm>
        </p:grpSpPr>
        <p:sp>
          <p:nvSpPr>
            <p:cNvPr id="16" name="Freeform 16"/>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sp>
        <p:nvSpPr>
          <p:cNvPr id="20" name="TextBox 20"/>
          <p:cNvSpPr txBox="1"/>
          <p:nvPr/>
        </p:nvSpPr>
        <p:spPr>
          <a:xfrm>
            <a:off x="7170736" y="2682104"/>
            <a:ext cx="9884070" cy="2094738"/>
          </a:xfrm>
          <a:prstGeom prst="rect">
            <a:avLst/>
          </a:prstGeom>
        </p:spPr>
        <p:txBody>
          <a:bodyPr lIns="0" tIns="0" rIns="0" bIns="0" rtlCol="0" anchor="t">
            <a:spAutoFit/>
          </a:bodyPr>
          <a:lstStyle/>
          <a:p>
            <a:pPr>
              <a:lnSpc>
                <a:spcPts val="4115"/>
              </a:lnSpc>
            </a:pPr>
            <a:r>
              <a:rPr lang="en-US" sz="2799">
                <a:solidFill>
                  <a:srgbClr val="FEFEFE"/>
                </a:solidFill>
                <a:latin typeface="Avenir Bold"/>
              </a:rPr>
              <a:t>Because of the war, food is hard to get.  We want to help families be able to eat. Working with Pastor Navrotskyy’s church, Helping Hands Eastern European Ministries distributes the food.</a:t>
            </a:r>
          </a:p>
        </p:txBody>
      </p:sp>
      <p:sp>
        <p:nvSpPr>
          <p:cNvPr id="21" name="TextBox 21"/>
          <p:cNvSpPr txBox="1"/>
          <p:nvPr/>
        </p:nvSpPr>
        <p:spPr>
          <a:xfrm>
            <a:off x="7781594" y="4991100"/>
            <a:ext cx="8357194" cy="2165351"/>
          </a:xfrm>
          <a:prstGeom prst="rect">
            <a:avLst/>
          </a:prstGeom>
        </p:spPr>
        <p:txBody>
          <a:bodyPr lIns="0" tIns="0" rIns="0" bIns="0" rtlCol="0" anchor="t">
            <a:spAutoFit/>
          </a:bodyPr>
          <a:lstStyle/>
          <a:p>
            <a:pPr algn="ctr">
              <a:lnSpc>
                <a:spcPts val="5599"/>
              </a:lnSpc>
              <a:spcBef>
                <a:spcPct val="0"/>
              </a:spcBef>
            </a:pPr>
            <a:r>
              <a:rPr lang="en-US" sz="3999">
                <a:solidFill>
                  <a:srgbClr val="FEFEFE"/>
                </a:solidFill>
                <a:latin typeface="Avenir Bold"/>
              </a:rPr>
              <a:t>Your offering or donation will help! For $16, a family will receive one food package a month.</a:t>
            </a:r>
          </a:p>
        </p:txBody>
      </p:sp>
      <p:sp>
        <p:nvSpPr>
          <p:cNvPr id="22" name="TextBox 14">
            <a:extLst>
              <a:ext uri="{FF2B5EF4-FFF2-40B4-BE49-F238E27FC236}">
                <a16:creationId xmlns:a16="http://schemas.microsoft.com/office/drawing/2014/main" id="{969DF9A6-A6B4-D627-D0BD-7B3263FE7154}"/>
              </a:ext>
            </a:extLst>
          </p:cNvPr>
          <p:cNvSpPr txBox="1"/>
          <p:nvPr/>
        </p:nvSpPr>
        <p:spPr>
          <a:xfrm>
            <a:off x="7795312" y="901534"/>
            <a:ext cx="9525000" cy="1625445"/>
          </a:xfrm>
          <a:prstGeom prst="rect">
            <a:avLst/>
          </a:prstGeom>
        </p:spPr>
        <p:txBody>
          <a:bodyPr wrap="square" lIns="0" tIns="0" rIns="0" bIns="0" rtlCol="0" anchor="t">
            <a:spAutoFit/>
          </a:bodyPr>
          <a:lstStyle/>
          <a:p>
            <a:pPr>
              <a:lnSpc>
                <a:spcPts val="11332"/>
              </a:lnSpc>
            </a:pPr>
            <a:r>
              <a:rPr lang="en-US" sz="14000" dirty="0">
                <a:solidFill>
                  <a:schemeClr val="bg1"/>
                </a:solidFill>
                <a:latin typeface="Just Another Hand"/>
              </a:rPr>
              <a:t>How Can You Help?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E5"/>
        </a:solidFill>
        <a:effectLst/>
      </p:bgPr>
    </p:bg>
    <p:spTree>
      <p:nvGrpSpPr>
        <p:cNvPr id="1" name=""/>
        <p:cNvGrpSpPr/>
        <p:nvPr/>
      </p:nvGrpSpPr>
      <p:grpSpPr>
        <a:xfrm>
          <a:off x="0" y="0"/>
          <a:ext cx="0" cy="0"/>
          <a:chOff x="0" y="0"/>
          <a:chExt cx="0" cy="0"/>
        </a:xfrm>
      </p:grpSpPr>
      <p:sp>
        <p:nvSpPr>
          <p:cNvPr id="2" name="Freeform 2"/>
          <p:cNvSpPr/>
          <p:nvPr/>
        </p:nvSpPr>
        <p:spPr>
          <a:xfrm flipH="1">
            <a:off x="10150653" y="-17681"/>
            <a:ext cx="10188753" cy="10304681"/>
          </a:xfrm>
          <a:custGeom>
            <a:avLst/>
            <a:gdLst/>
            <a:ahLst/>
            <a:cxnLst/>
            <a:rect l="l" t="t" r="r" b="b"/>
            <a:pathLst>
              <a:path w="10188753" h="10304681">
                <a:moveTo>
                  <a:pt x="10188753" y="0"/>
                </a:moveTo>
                <a:lnTo>
                  <a:pt x="0" y="0"/>
                </a:lnTo>
                <a:lnTo>
                  <a:pt x="0" y="10304681"/>
                </a:lnTo>
                <a:lnTo>
                  <a:pt x="10188753" y="10304681"/>
                </a:lnTo>
                <a:lnTo>
                  <a:pt x="10188753" y="0"/>
                </a:lnTo>
                <a:close/>
              </a:path>
            </a:pathLst>
          </a:custGeom>
          <a:blipFill>
            <a:blip r:embed="rId2">
              <a:alphaModFix amt="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0" y="-17681"/>
            <a:ext cx="10188753" cy="10304681"/>
          </a:xfrm>
          <a:custGeom>
            <a:avLst/>
            <a:gdLst/>
            <a:ahLst/>
            <a:cxnLst/>
            <a:rect l="l" t="t" r="r" b="b"/>
            <a:pathLst>
              <a:path w="10188753" h="10304681">
                <a:moveTo>
                  <a:pt x="0" y="0"/>
                </a:moveTo>
                <a:lnTo>
                  <a:pt x="10188753" y="0"/>
                </a:lnTo>
                <a:lnTo>
                  <a:pt x="10188753" y="10304681"/>
                </a:lnTo>
                <a:lnTo>
                  <a:pt x="0" y="10304681"/>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51406" y="-6051906"/>
            <a:ext cx="22390811" cy="22390811"/>
          </a:xfrm>
          <a:custGeom>
            <a:avLst/>
            <a:gdLst/>
            <a:ahLst/>
            <a:cxnLst/>
            <a:rect l="l" t="t" r="r" b="b"/>
            <a:pathLst>
              <a:path w="22390811" h="22390811">
                <a:moveTo>
                  <a:pt x="0" y="0"/>
                </a:moveTo>
                <a:lnTo>
                  <a:pt x="22390812" y="0"/>
                </a:lnTo>
                <a:lnTo>
                  <a:pt x="22390812" y="22390812"/>
                </a:lnTo>
                <a:lnTo>
                  <a:pt x="0" y="22390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rot="-921614">
            <a:off x="-1218891" y="-4303988"/>
            <a:ext cx="11502139" cy="9392466"/>
            <a:chOff x="0" y="0"/>
            <a:chExt cx="3029370" cy="2473736"/>
          </a:xfrm>
        </p:grpSpPr>
        <p:sp>
          <p:nvSpPr>
            <p:cNvPr id="6" name="Freeform 6"/>
            <p:cNvSpPr/>
            <p:nvPr/>
          </p:nvSpPr>
          <p:spPr>
            <a:xfrm>
              <a:off x="0" y="0"/>
              <a:ext cx="3029370" cy="2473736"/>
            </a:xfrm>
            <a:custGeom>
              <a:avLst/>
              <a:gdLst/>
              <a:ahLst/>
              <a:cxnLst/>
              <a:rect l="l" t="t" r="r" b="b"/>
              <a:pathLst>
                <a:path w="3029370" h="2473736">
                  <a:moveTo>
                    <a:pt x="67309" y="0"/>
                  </a:moveTo>
                  <a:lnTo>
                    <a:pt x="2962061" y="0"/>
                  </a:lnTo>
                  <a:cubicBezTo>
                    <a:pt x="2979913" y="0"/>
                    <a:pt x="2997033" y="7091"/>
                    <a:pt x="3009656" y="19714"/>
                  </a:cubicBezTo>
                  <a:cubicBezTo>
                    <a:pt x="3022279" y="32337"/>
                    <a:pt x="3029370" y="49457"/>
                    <a:pt x="3029370" y="67309"/>
                  </a:cubicBezTo>
                  <a:lnTo>
                    <a:pt x="3029370" y="2406428"/>
                  </a:lnTo>
                  <a:cubicBezTo>
                    <a:pt x="3029370" y="2424279"/>
                    <a:pt x="3022279" y="2441399"/>
                    <a:pt x="3009656" y="2454022"/>
                  </a:cubicBezTo>
                  <a:cubicBezTo>
                    <a:pt x="2997033" y="2466645"/>
                    <a:pt x="2979913" y="2473736"/>
                    <a:pt x="2962061" y="2473736"/>
                  </a:cubicBezTo>
                  <a:lnTo>
                    <a:pt x="67309" y="2473736"/>
                  </a:lnTo>
                  <a:cubicBezTo>
                    <a:pt x="49457" y="2473736"/>
                    <a:pt x="32337" y="2466645"/>
                    <a:pt x="19714" y="2454022"/>
                  </a:cubicBezTo>
                  <a:cubicBezTo>
                    <a:pt x="7091" y="2441399"/>
                    <a:pt x="0" y="2424279"/>
                    <a:pt x="0" y="2406428"/>
                  </a:cubicBezTo>
                  <a:lnTo>
                    <a:pt x="0" y="67309"/>
                  </a:lnTo>
                  <a:cubicBezTo>
                    <a:pt x="0" y="49457"/>
                    <a:pt x="7091" y="32337"/>
                    <a:pt x="19714" y="19714"/>
                  </a:cubicBezTo>
                  <a:cubicBezTo>
                    <a:pt x="32337" y="7091"/>
                    <a:pt x="49457" y="0"/>
                    <a:pt x="67309" y="0"/>
                  </a:cubicBezTo>
                  <a:close/>
                </a:path>
              </a:pathLst>
            </a:custGeom>
            <a:solidFill>
              <a:srgbClr val="4B94E1"/>
            </a:solidFill>
          </p:spPr>
          <p:txBody>
            <a:bodyPr/>
            <a:lstStyle/>
            <a:p>
              <a:endParaRPr lang="en-US"/>
            </a:p>
          </p:txBody>
        </p:sp>
        <p:sp>
          <p:nvSpPr>
            <p:cNvPr id="7" name="TextBox 7"/>
            <p:cNvSpPr txBox="1"/>
            <p:nvPr/>
          </p:nvSpPr>
          <p:spPr>
            <a:xfrm>
              <a:off x="0" y="-76200"/>
              <a:ext cx="3029370" cy="254993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257431" y="743991"/>
            <a:ext cx="7903669" cy="7903669"/>
          </a:xfrm>
          <a:custGeom>
            <a:avLst/>
            <a:gdLst/>
            <a:ahLst/>
            <a:cxnLst/>
            <a:rect l="l" t="t" r="r" b="b"/>
            <a:pathLst>
              <a:path w="7903669" h="7903669">
                <a:moveTo>
                  <a:pt x="0" y="0"/>
                </a:moveTo>
                <a:lnTo>
                  <a:pt x="7903669" y="0"/>
                </a:lnTo>
                <a:lnTo>
                  <a:pt x="7903669" y="7903668"/>
                </a:lnTo>
                <a:lnTo>
                  <a:pt x="0" y="790366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flipV="1">
            <a:off x="15879071" y="-340689"/>
            <a:ext cx="3856640" cy="2169360"/>
          </a:xfrm>
          <a:custGeom>
            <a:avLst/>
            <a:gdLst/>
            <a:ahLst/>
            <a:cxnLst/>
            <a:rect l="l" t="t" r="r" b="b"/>
            <a:pathLst>
              <a:path w="3856640" h="2169360">
                <a:moveTo>
                  <a:pt x="0" y="2169360"/>
                </a:moveTo>
                <a:lnTo>
                  <a:pt x="3856640" y="2169360"/>
                </a:lnTo>
                <a:lnTo>
                  <a:pt x="3856640" y="0"/>
                </a:lnTo>
                <a:lnTo>
                  <a:pt x="0" y="0"/>
                </a:lnTo>
                <a:lnTo>
                  <a:pt x="0" y="216936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0" name="Group 10"/>
          <p:cNvGrpSpPr/>
          <p:nvPr/>
        </p:nvGrpSpPr>
        <p:grpSpPr>
          <a:xfrm>
            <a:off x="17054806" y="9258300"/>
            <a:ext cx="971823" cy="932950"/>
            <a:chOff x="0" y="0"/>
            <a:chExt cx="1295765" cy="1243934"/>
          </a:xfrm>
        </p:grpSpPr>
        <p:sp>
          <p:nvSpPr>
            <p:cNvPr id="11" name="Freeform 11"/>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14" name="TextBox 14"/>
          <p:cNvSpPr txBox="1"/>
          <p:nvPr/>
        </p:nvSpPr>
        <p:spPr>
          <a:xfrm>
            <a:off x="12067322" y="731606"/>
            <a:ext cx="4987484" cy="8753475"/>
          </a:xfrm>
          <a:prstGeom prst="rect">
            <a:avLst/>
          </a:prstGeom>
        </p:spPr>
        <p:txBody>
          <a:bodyPr lIns="0" tIns="0" rIns="0" bIns="0" rtlCol="0" anchor="t">
            <a:spAutoFit/>
          </a:bodyPr>
          <a:lstStyle/>
          <a:p>
            <a:pPr>
              <a:lnSpc>
                <a:spcPts val="6299"/>
              </a:lnSpc>
              <a:spcBef>
                <a:spcPct val="0"/>
              </a:spcBef>
            </a:pPr>
            <a:r>
              <a:rPr lang="en-US" sz="4499">
                <a:solidFill>
                  <a:srgbClr val="000000"/>
                </a:solidFill>
                <a:latin typeface="Avenir Bold"/>
              </a:rPr>
              <a:t>Despite the war, the Word continues to go on, help is received, and many Ukrainians are coming to faith.</a:t>
            </a:r>
          </a:p>
          <a:p>
            <a:pPr algn="ctr">
              <a:lnSpc>
                <a:spcPts val="6299"/>
              </a:lnSpc>
              <a:spcBef>
                <a:spcPct val="0"/>
              </a:spcBef>
            </a:pPr>
            <a:endParaRPr lang="en-US" sz="4499">
              <a:solidFill>
                <a:srgbClr val="000000"/>
              </a:solidFill>
              <a:latin typeface="Avenir Bold"/>
            </a:endParaRPr>
          </a:p>
          <a:p>
            <a:pPr>
              <a:lnSpc>
                <a:spcPts val="6299"/>
              </a:lnSpc>
              <a:spcBef>
                <a:spcPct val="0"/>
              </a:spcBef>
            </a:pPr>
            <a:r>
              <a:rPr lang="en-US" sz="4499">
                <a:solidFill>
                  <a:srgbClr val="000000"/>
                </a:solidFill>
                <a:latin typeface="Avenir Bold"/>
              </a:rPr>
              <a:t>These are an amazing people.  </a:t>
            </a:r>
          </a:p>
        </p:txBody>
      </p:sp>
      <p:grpSp>
        <p:nvGrpSpPr>
          <p:cNvPr id="15" name="Group 15"/>
          <p:cNvGrpSpPr/>
          <p:nvPr/>
        </p:nvGrpSpPr>
        <p:grpSpPr>
          <a:xfrm>
            <a:off x="-605204" y="3331393"/>
            <a:ext cx="12184105" cy="8651142"/>
            <a:chOff x="0" y="0"/>
            <a:chExt cx="8474531" cy="6017214"/>
          </a:xfrm>
        </p:grpSpPr>
        <p:sp>
          <p:nvSpPr>
            <p:cNvPr id="16" name="Freeform 16"/>
            <p:cNvSpPr/>
            <p:nvPr/>
          </p:nvSpPr>
          <p:spPr>
            <a:xfrm>
              <a:off x="0" y="0"/>
              <a:ext cx="8473577" cy="6017214"/>
            </a:xfrm>
            <a:custGeom>
              <a:avLst/>
              <a:gdLst/>
              <a:ahLst/>
              <a:cxnLst/>
              <a:rect l="l" t="t" r="r" b="b"/>
              <a:pathLst>
                <a:path w="8473577" h="6017214">
                  <a:moveTo>
                    <a:pt x="0" y="5518989"/>
                  </a:moveTo>
                  <a:lnTo>
                    <a:pt x="0" y="498225"/>
                  </a:lnTo>
                  <a:cubicBezTo>
                    <a:pt x="0" y="222637"/>
                    <a:pt x="176374" y="0"/>
                    <a:pt x="394696" y="0"/>
                  </a:cubicBezTo>
                  <a:lnTo>
                    <a:pt x="8078881" y="0"/>
                  </a:lnTo>
                  <a:cubicBezTo>
                    <a:pt x="8297204" y="0"/>
                    <a:pt x="8473577" y="222637"/>
                    <a:pt x="8473577" y="498225"/>
                  </a:cubicBezTo>
                  <a:lnTo>
                    <a:pt x="8473577" y="5517785"/>
                  </a:lnTo>
                  <a:cubicBezTo>
                    <a:pt x="8473577" y="5793374"/>
                    <a:pt x="8297204" y="6016011"/>
                    <a:pt x="8078881" y="6016011"/>
                  </a:cubicBezTo>
                  <a:lnTo>
                    <a:pt x="394696" y="6016011"/>
                  </a:lnTo>
                  <a:cubicBezTo>
                    <a:pt x="177327" y="6017214"/>
                    <a:pt x="0" y="5794577"/>
                    <a:pt x="0" y="5518989"/>
                  </a:cubicBezTo>
                  <a:close/>
                </a:path>
              </a:pathLst>
            </a:custGeom>
            <a:blipFill>
              <a:blip r:embed="rId16"/>
              <a:stretch>
                <a:fillRect t="-505" r="-6433" b="-505"/>
              </a:stretch>
            </a:blipFill>
          </p:spPr>
          <p:txBody>
            <a:bodyPr/>
            <a:lstStyle/>
            <a:p>
              <a:endParaRPr lang="en-US"/>
            </a:p>
          </p:txBody>
        </p:sp>
      </p:grpSp>
      <p:sp>
        <p:nvSpPr>
          <p:cNvPr id="17" name="Freeform 17"/>
          <p:cNvSpPr/>
          <p:nvPr/>
        </p:nvSpPr>
        <p:spPr>
          <a:xfrm flipH="1">
            <a:off x="-1608082" y="6848393"/>
            <a:ext cx="4818547" cy="5273376"/>
          </a:xfrm>
          <a:custGeom>
            <a:avLst/>
            <a:gdLst/>
            <a:ahLst/>
            <a:cxnLst/>
            <a:rect l="l" t="t" r="r" b="b"/>
            <a:pathLst>
              <a:path w="4818547" h="5273376">
                <a:moveTo>
                  <a:pt x="4818547" y="0"/>
                </a:moveTo>
                <a:lnTo>
                  <a:pt x="0" y="0"/>
                </a:lnTo>
                <a:lnTo>
                  <a:pt x="0" y="5273376"/>
                </a:lnTo>
                <a:lnTo>
                  <a:pt x="4818547" y="5273376"/>
                </a:lnTo>
                <a:lnTo>
                  <a:pt x="4818547"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19" name="TextBox 19"/>
          <p:cNvSpPr txBox="1"/>
          <p:nvPr/>
        </p:nvSpPr>
        <p:spPr>
          <a:xfrm>
            <a:off x="244187" y="3566323"/>
            <a:ext cx="3448199" cy="810895"/>
          </a:xfrm>
          <a:prstGeom prst="rect">
            <a:avLst/>
          </a:prstGeom>
        </p:spPr>
        <p:txBody>
          <a:bodyPr lIns="0" tIns="0" rIns="0" bIns="0" rtlCol="0" anchor="t">
            <a:spAutoFit/>
          </a:bodyPr>
          <a:lstStyle/>
          <a:p>
            <a:pPr>
              <a:lnSpc>
                <a:spcPts val="3079"/>
              </a:lnSpc>
              <a:spcBef>
                <a:spcPct val="0"/>
              </a:spcBef>
            </a:pPr>
            <a:r>
              <a:rPr lang="en-US" sz="2199">
                <a:solidFill>
                  <a:srgbClr val="000000"/>
                </a:solidFill>
                <a:latin typeface="Avenir"/>
              </a:rPr>
              <a:t>Pastor Navrotskyy with</a:t>
            </a:r>
          </a:p>
          <a:p>
            <a:pPr>
              <a:lnSpc>
                <a:spcPts val="3079"/>
              </a:lnSpc>
              <a:spcBef>
                <a:spcPct val="0"/>
              </a:spcBef>
            </a:pPr>
            <a:r>
              <a:rPr lang="en-US" sz="2199">
                <a:solidFill>
                  <a:srgbClr val="000000"/>
                </a:solidFill>
                <a:latin typeface="Avenir"/>
              </a:rPr>
              <a:t>his congregation, July 2022</a:t>
            </a:r>
          </a:p>
        </p:txBody>
      </p:sp>
      <p:sp>
        <p:nvSpPr>
          <p:cNvPr id="20" name="TextBox 14">
            <a:extLst>
              <a:ext uri="{FF2B5EF4-FFF2-40B4-BE49-F238E27FC236}">
                <a16:creationId xmlns:a16="http://schemas.microsoft.com/office/drawing/2014/main" id="{7750DF7B-B58F-A425-D105-65712D3DB63A}"/>
              </a:ext>
            </a:extLst>
          </p:cNvPr>
          <p:cNvSpPr txBox="1"/>
          <p:nvPr/>
        </p:nvSpPr>
        <p:spPr>
          <a:xfrm>
            <a:off x="625653" y="1207613"/>
            <a:ext cx="9525000" cy="1625445"/>
          </a:xfrm>
          <a:prstGeom prst="rect">
            <a:avLst/>
          </a:prstGeom>
        </p:spPr>
        <p:txBody>
          <a:bodyPr wrap="square" lIns="0" tIns="0" rIns="0" bIns="0" rtlCol="0" anchor="t">
            <a:spAutoFit/>
          </a:bodyPr>
          <a:lstStyle/>
          <a:p>
            <a:pPr>
              <a:lnSpc>
                <a:spcPts val="11332"/>
              </a:lnSpc>
            </a:pPr>
            <a:r>
              <a:rPr lang="en-US" sz="14000" dirty="0">
                <a:solidFill>
                  <a:schemeClr val="bg1"/>
                </a:solidFill>
                <a:latin typeface="Just Another Hand"/>
              </a:rPr>
              <a:t>Hope in a dark place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2953886" y="1495175"/>
            <a:ext cx="24195771" cy="18288000"/>
            <a:chOff x="0" y="0"/>
            <a:chExt cx="1075368" cy="812800"/>
          </a:xfrm>
        </p:grpSpPr>
        <p:sp>
          <p:nvSpPr>
            <p:cNvPr id="4" name="Freeform 4"/>
            <p:cNvSpPr/>
            <p:nvPr/>
          </p:nvSpPr>
          <p:spPr>
            <a:xfrm>
              <a:off x="0" y="0"/>
              <a:ext cx="1075368" cy="812800"/>
            </a:xfrm>
            <a:custGeom>
              <a:avLst/>
              <a:gdLst/>
              <a:ahLst/>
              <a:cxnLst/>
              <a:rect l="l" t="t" r="r" b="b"/>
              <a:pathLst>
                <a:path w="1075368" h="812800">
                  <a:moveTo>
                    <a:pt x="537684" y="0"/>
                  </a:moveTo>
                  <a:cubicBezTo>
                    <a:pt x="240729" y="0"/>
                    <a:pt x="0" y="181951"/>
                    <a:pt x="0" y="406400"/>
                  </a:cubicBezTo>
                  <a:cubicBezTo>
                    <a:pt x="0" y="630849"/>
                    <a:pt x="240729" y="812800"/>
                    <a:pt x="537684" y="812800"/>
                  </a:cubicBezTo>
                  <a:cubicBezTo>
                    <a:pt x="834638" y="812800"/>
                    <a:pt x="1075368" y="630849"/>
                    <a:pt x="1075368" y="406400"/>
                  </a:cubicBezTo>
                  <a:cubicBezTo>
                    <a:pt x="1075368" y="181951"/>
                    <a:pt x="834638" y="0"/>
                    <a:pt x="537684" y="0"/>
                  </a:cubicBezTo>
                  <a:close/>
                </a:path>
              </a:pathLst>
            </a:custGeom>
            <a:solidFill>
              <a:srgbClr val="FFF5E5">
                <a:alpha val="61961"/>
              </a:srgbClr>
            </a:solidFill>
          </p:spPr>
          <p:txBody>
            <a:bodyPr/>
            <a:lstStyle/>
            <a:p>
              <a:endParaRPr lang="en-US"/>
            </a:p>
          </p:txBody>
        </p:sp>
        <p:sp>
          <p:nvSpPr>
            <p:cNvPr id="5" name="TextBox 5"/>
            <p:cNvSpPr txBox="1"/>
            <p:nvPr/>
          </p:nvSpPr>
          <p:spPr>
            <a:xfrm>
              <a:off x="100816" y="0"/>
              <a:ext cx="873736" cy="736600"/>
            </a:xfrm>
            <a:prstGeom prst="rect">
              <a:avLst/>
            </a:prstGeom>
          </p:spPr>
          <p:txBody>
            <a:bodyPr lIns="50800" tIns="50800" rIns="50800" bIns="50800" rtlCol="0" anchor="ctr"/>
            <a:lstStyle/>
            <a:p>
              <a:pPr algn="ctr">
                <a:lnSpc>
                  <a:spcPts val="2659"/>
                </a:lnSpc>
              </a:pPr>
              <a:r>
                <a:rPr lang="en-US" sz="1899">
                  <a:solidFill>
                    <a:srgbClr val="FFFFFF">
                      <a:alpha val="61961"/>
                    </a:srgbClr>
                  </a:solidFill>
                  <a:latin typeface="Avenir"/>
                </a:rPr>
                <a:t>r</a:t>
              </a:r>
            </a:p>
          </p:txBody>
        </p:sp>
      </p:grpSp>
      <p:grpSp>
        <p:nvGrpSpPr>
          <p:cNvPr id="6" name="Group 6"/>
          <p:cNvGrpSpPr/>
          <p:nvPr/>
        </p:nvGrpSpPr>
        <p:grpSpPr>
          <a:xfrm>
            <a:off x="1013667" y="8461330"/>
            <a:ext cx="16245632" cy="4454570"/>
            <a:chOff x="-3959" y="-76200"/>
            <a:chExt cx="4278685" cy="1173220"/>
          </a:xfrm>
        </p:grpSpPr>
        <p:sp>
          <p:nvSpPr>
            <p:cNvPr id="7" name="Freeform 7"/>
            <p:cNvSpPr/>
            <p:nvPr/>
          </p:nvSpPr>
          <p:spPr>
            <a:xfrm>
              <a:off x="-3959" y="63454"/>
              <a:ext cx="4274726" cy="1033566"/>
            </a:xfrm>
            <a:custGeom>
              <a:avLst/>
              <a:gdLst/>
              <a:ahLst/>
              <a:cxnLst/>
              <a:rect l="l" t="t" r="r" b="b"/>
              <a:pathLst>
                <a:path w="4274726" h="1033566">
                  <a:moveTo>
                    <a:pt x="35775" y="0"/>
                  </a:moveTo>
                  <a:lnTo>
                    <a:pt x="4238951" y="0"/>
                  </a:lnTo>
                  <a:cubicBezTo>
                    <a:pt x="4258709" y="0"/>
                    <a:pt x="4274726" y="16017"/>
                    <a:pt x="4274726" y="35775"/>
                  </a:cubicBezTo>
                  <a:lnTo>
                    <a:pt x="4274726" y="997791"/>
                  </a:lnTo>
                  <a:cubicBezTo>
                    <a:pt x="4274726" y="1017549"/>
                    <a:pt x="4258709" y="1033566"/>
                    <a:pt x="4238951" y="1033566"/>
                  </a:cubicBezTo>
                  <a:lnTo>
                    <a:pt x="35775" y="1033566"/>
                  </a:lnTo>
                  <a:cubicBezTo>
                    <a:pt x="26287" y="1033566"/>
                    <a:pt x="17187" y="1029797"/>
                    <a:pt x="10478" y="1023088"/>
                  </a:cubicBezTo>
                  <a:cubicBezTo>
                    <a:pt x="3769" y="1016379"/>
                    <a:pt x="0" y="1007280"/>
                    <a:pt x="0" y="997791"/>
                  </a:cubicBezTo>
                  <a:lnTo>
                    <a:pt x="0" y="35775"/>
                  </a:lnTo>
                  <a:cubicBezTo>
                    <a:pt x="0" y="16017"/>
                    <a:pt x="16017" y="0"/>
                    <a:pt x="35775" y="0"/>
                  </a:cubicBezTo>
                  <a:close/>
                </a:path>
              </a:pathLst>
            </a:custGeom>
            <a:solidFill>
              <a:srgbClr val="FFFFFF"/>
            </a:solidFill>
          </p:spPr>
          <p:txBody>
            <a:bodyPr/>
            <a:lstStyle/>
            <a:p>
              <a:endParaRPr lang="en-US"/>
            </a:p>
          </p:txBody>
        </p:sp>
        <p:sp>
          <p:nvSpPr>
            <p:cNvPr id="8" name="TextBox 8"/>
            <p:cNvSpPr txBox="1"/>
            <p:nvPr/>
          </p:nvSpPr>
          <p:spPr>
            <a:xfrm>
              <a:off x="0" y="-76200"/>
              <a:ext cx="4274726" cy="110976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6524698" y="9293554"/>
            <a:ext cx="5208538" cy="572208"/>
          </a:xfrm>
          <a:prstGeom prst="rect">
            <a:avLst/>
          </a:prstGeom>
        </p:spPr>
        <p:txBody>
          <a:bodyPr lIns="0" tIns="0" rIns="0" bIns="0" rtlCol="0" anchor="t">
            <a:spAutoFit/>
          </a:bodyPr>
          <a:lstStyle/>
          <a:p>
            <a:pPr algn="ctr">
              <a:lnSpc>
                <a:spcPts val="4704"/>
              </a:lnSpc>
            </a:pPr>
            <a:r>
              <a:rPr lang="en-US" sz="3200" dirty="0" err="1">
                <a:solidFill>
                  <a:srgbClr val="01371E"/>
                </a:solidFill>
                <a:latin typeface="Avenir Bold"/>
              </a:rPr>
              <a:t>tkolb@se.lcms.org</a:t>
            </a:r>
            <a:endParaRPr lang="en-US" sz="3200" dirty="0">
              <a:solidFill>
                <a:srgbClr val="01371E"/>
              </a:solidFill>
              <a:latin typeface="Avenir Bold"/>
            </a:endParaRPr>
          </a:p>
        </p:txBody>
      </p:sp>
      <p:sp>
        <p:nvSpPr>
          <p:cNvPr id="12" name="Freeform 12"/>
          <p:cNvSpPr/>
          <p:nvPr/>
        </p:nvSpPr>
        <p:spPr>
          <a:xfrm flipH="1">
            <a:off x="-2082512" y="8067921"/>
            <a:ext cx="4165025" cy="2342826"/>
          </a:xfrm>
          <a:custGeom>
            <a:avLst/>
            <a:gdLst/>
            <a:ahLst/>
            <a:cxnLst/>
            <a:rect l="l" t="t" r="r" b="b"/>
            <a:pathLst>
              <a:path w="4165025" h="2342826">
                <a:moveTo>
                  <a:pt x="4165024" y="0"/>
                </a:moveTo>
                <a:lnTo>
                  <a:pt x="0" y="0"/>
                </a:lnTo>
                <a:lnTo>
                  <a:pt x="0" y="2342826"/>
                </a:lnTo>
                <a:lnTo>
                  <a:pt x="4165024" y="2342826"/>
                </a:lnTo>
                <a:lnTo>
                  <a:pt x="4165024"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3" name="Freeform 13"/>
          <p:cNvSpPr/>
          <p:nvPr/>
        </p:nvSpPr>
        <p:spPr>
          <a:xfrm flipH="1">
            <a:off x="16664677" y="1836059"/>
            <a:ext cx="4818547" cy="5273376"/>
          </a:xfrm>
          <a:custGeom>
            <a:avLst/>
            <a:gdLst/>
            <a:ahLst/>
            <a:cxnLst/>
            <a:rect l="l" t="t" r="r" b="b"/>
            <a:pathLst>
              <a:path w="4818547" h="5273376">
                <a:moveTo>
                  <a:pt x="4818547" y="0"/>
                </a:moveTo>
                <a:lnTo>
                  <a:pt x="0" y="0"/>
                </a:lnTo>
                <a:lnTo>
                  <a:pt x="0" y="5273375"/>
                </a:lnTo>
                <a:lnTo>
                  <a:pt x="4818547" y="5273375"/>
                </a:lnTo>
                <a:lnTo>
                  <a:pt x="4818547"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14" name="Group 14"/>
          <p:cNvGrpSpPr/>
          <p:nvPr/>
        </p:nvGrpSpPr>
        <p:grpSpPr>
          <a:xfrm>
            <a:off x="542788" y="360517"/>
            <a:ext cx="971823" cy="932950"/>
            <a:chOff x="0" y="0"/>
            <a:chExt cx="1295765" cy="1243934"/>
          </a:xfrm>
        </p:grpSpPr>
        <p:sp>
          <p:nvSpPr>
            <p:cNvPr id="15" name="Freeform 15"/>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18" name="Group 18"/>
          <p:cNvGrpSpPr/>
          <p:nvPr/>
        </p:nvGrpSpPr>
        <p:grpSpPr>
          <a:xfrm>
            <a:off x="3388020" y="3358299"/>
            <a:ext cx="10911308" cy="5227951"/>
            <a:chOff x="0" y="0"/>
            <a:chExt cx="14548411" cy="6970602"/>
          </a:xfrm>
        </p:grpSpPr>
        <p:sp>
          <p:nvSpPr>
            <p:cNvPr id="19" name="Freeform 19"/>
            <p:cNvSpPr/>
            <p:nvPr/>
          </p:nvSpPr>
          <p:spPr>
            <a:xfrm>
              <a:off x="0" y="0"/>
              <a:ext cx="6753409" cy="6483273"/>
            </a:xfrm>
            <a:custGeom>
              <a:avLst/>
              <a:gdLst/>
              <a:ahLst/>
              <a:cxnLst/>
              <a:rect l="l" t="t" r="r" b="b"/>
              <a:pathLst>
                <a:path w="6753409" h="6483273">
                  <a:moveTo>
                    <a:pt x="0" y="0"/>
                  </a:moveTo>
                  <a:lnTo>
                    <a:pt x="6753409" y="0"/>
                  </a:lnTo>
                  <a:lnTo>
                    <a:pt x="6753409" y="6483273"/>
                  </a:lnTo>
                  <a:lnTo>
                    <a:pt x="0" y="6483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rot="-2049931">
              <a:off x="444869" y="1702260"/>
              <a:ext cx="458110" cy="1420496"/>
            </a:xfrm>
            <a:custGeom>
              <a:avLst/>
              <a:gdLst/>
              <a:ahLst/>
              <a:cxnLst/>
              <a:rect l="l" t="t" r="r" b="b"/>
              <a:pathLst>
                <a:path w="458110" h="1420496">
                  <a:moveTo>
                    <a:pt x="0" y="0"/>
                  </a:moveTo>
                  <a:lnTo>
                    <a:pt x="458110" y="0"/>
                  </a:lnTo>
                  <a:lnTo>
                    <a:pt x="458110" y="1420496"/>
                  </a:lnTo>
                  <a:lnTo>
                    <a:pt x="0" y="14204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5049253">
              <a:off x="5599275" y="3429275"/>
              <a:ext cx="977133" cy="664450"/>
            </a:xfrm>
            <a:custGeom>
              <a:avLst/>
              <a:gdLst/>
              <a:ahLst/>
              <a:cxnLst/>
              <a:rect l="l" t="t" r="r" b="b"/>
              <a:pathLst>
                <a:path w="977133" h="664450">
                  <a:moveTo>
                    <a:pt x="0" y="0"/>
                  </a:moveTo>
                  <a:lnTo>
                    <a:pt x="977133" y="0"/>
                  </a:lnTo>
                  <a:lnTo>
                    <a:pt x="977133" y="664450"/>
                  </a:lnTo>
                  <a:lnTo>
                    <a:pt x="0" y="664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TextBox 22"/>
            <p:cNvSpPr txBox="1"/>
            <p:nvPr/>
          </p:nvSpPr>
          <p:spPr>
            <a:xfrm>
              <a:off x="4810844" y="95266"/>
              <a:ext cx="9444604" cy="3146371"/>
            </a:xfrm>
            <a:prstGeom prst="rect">
              <a:avLst/>
            </a:prstGeom>
          </p:spPr>
          <p:txBody>
            <a:bodyPr lIns="0" tIns="0" rIns="0" bIns="0" rtlCol="0" anchor="t">
              <a:spAutoFit/>
            </a:bodyPr>
            <a:lstStyle/>
            <a:p>
              <a:pPr>
                <a:lnSpc>
                  <a:spcPts val="19835"/>
                </a:lnSpc>
              </a:pPr>
              <a:r>
                <a:rPr lang="en-US" sz="14168" spc="524">
                  <a:solidFill>
                    <a:srgbClr val="000000"/>
                  </a:solidFill>
                  <a:latin typeface="Just Another Hand"/>
                </a:rPr>
                <a:t>HEARTS FOR</a:t>
              </a:r>
            </a:p>
          </p:txBody>
        </p:sp>
        <p:sp>
          <p:nvSpPr>
            <p:cNvPr id="23" name="TextBox 23"/>
            <p:cNvSpPr txBox="1"/>
            <p:nvPr/>
          </p:nvSpPr>
          <p:spPr>
            <a:xfrm>
              <a:off x="6912634" y="2032040"/>
              <a:ext cx="7635777" cy="4938561"/>
            </a:xfrm>
            <a:prstGeom prst="rect">
              <a:avLst/>
            </a:prstGeom>
          </p:spPr>
          <p:txBody>
            <a:bodyPr lIns="0" tIns="0" rIns="0" bIns="0" rtlCol="0" anchor="t">
              <a:spAutoFit/>
            </a:bodyPr>
            <a:lstStyle/>
            <a:p>
              <a:pPr>
                <a:lnSpc>
                  <a:spcPts val="31075"/>
                </a:lnSpc>
              </a:pPr>
              <a:r>
                <a:rPr lang="en-US" sz="22196">
                  <a:solidFill>
                    <a:srgbClr val="000000"/>
                  </a:solidFill>
                  <a:latin typeface="Just Another Hand"/>
                </a:rPr>
                <a:t>JESUS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2953886" y="1495175"/>
            <a:ext cx="24195771" cy="18288000"/>
            <a:chOff x="0" y="0"/>
            <a:chExt cx="1075368" cy="812800"/>
          </a:xfrm>
        </p:grpSpPr>
        <p:sp>
          <p:nvSpPr>
            <p:cNvPr id="4" name="Freeform 4"/>
            <p:cNvSpPr/>
            <p:nvPr/>
          </p:nvSpPr>
          <p:spPr>
            <a:xfrm>
              <a:off x="0" y="0"/>
              <a:ext cx="1075368" cy="812800"/>
            </a:xfrm>
            <a:custGeom>
              <a:avLst/>
              <a:gdLst/>
              <a:ahLst/>
              <a:cxnLst/>
              <a:rect l="l" t="t" r="r" b="b"/>
              <a:pathLst>
                <a:path w="1075368" h="812800">
                  <a:moveTo>
                    <a:pt x="537684" y="0"/>
                  </a:moveTo>
                  <a:cubicBezTo>
                    <a:pt x="240729" y="0"/>
                    <a:pt x="0" y="181951"/>
                    <a:pt x="0" y="406400"/>
                  </a:cubicBezTo>
                  <a:cubicBezTo>
                    <a:pt x="0" y="630849"/>
                    <a:pt x="240729" y="812800"/>
                    <a:pt x="537684" y="812800"/>
                  </a:cubicBezTo>
                  <a:cubicBezTo>
                    <a:pt x="834638" y="812800"/>
                    <a:pt x="1075368" y="630849"/>
                    <a:pt x="1075368" y="406400"/>
                  </a:cubicBezTo>
                  <a:cubicBezTo>
                    <a:pt x="1075368" y="181951"/>
                    <a:pt x="834638" y="0"/>
                    <a:pt x="537684" y="0"/>
                  </a:cubicBezTo>
                  <a:close/>
                </a:path>
              </a:pathLst>
            </a:custGeom>
            <a:solidFill>
              <a:srgbClr val="FFF5E5">
                <a:alpha val="61961"/>
              </a:srgbClr>
            </a:solidFill>
          </p:spPr>
          <p:txBody>
            <a:bodyPr/>
            <a:lstStyle/>
            <a:p>
              <a:endParaRPr lang="en-US"/>
            </a:p>
          </p:txBody>
        </p:sp>
        <p:sp>
          <p:nvSpPr>
            <p:cNvPr id="5" name="TextBox 5"/>
            <p:cNvSpPr txBox="1"/>
            <p:nvPr/>
          </p:nvSpPr>
          <p:spPr>
            <a:xfrm>
              <a:off x="100816" y="0"/>
              <a:ext cx="873736" cy="736600"/>
            </a:xfrm>
            <a:prstGeom prst="rect">
              <a:avLst/>
            </a:prstGeom>
          </p:spPr>
          <p:txBody>
            <a:bodyPr lIns="50800" tIns="50800" rIns="50800" bIns="50800" rtlCol="0" anchor="ctr"/>
            <a:lstStyle/>
            <a:p>
              <a:pPr algn="ctr">
                <a:lnSpc>
                  <a:spcPts val="2659"/>
                </a:lnSpc>
              </a:pPr>
              <a:r>
                <a:rPr lang="en-US" sz="1899">
                  <a:solidFill>
                    <a:srgbClr val="FFFFFF">
                      <a:alpha val="61961"/>
                    </a:srgbClr>
                  </a:solidFill>
                  <a:latin typeface="Avenir"/>
                </a:rPr>
                <a:t>r</a:t>
              </a:r>
            </a:p>
          </p:txBody>
        </p:sp>
      </p:grpSp>
      <p:sp>
        <p:nvSpPr>
          <p:cNvPr id="6" name="Freeform 6"/>
          <p:cNvSpPr/>
          <p:nvPr/>
        </p:nvSpPr>
        <p:spPr>
          <a:xfrm flipH="1">
            <a:off x="-2082512" y="8067921"/>
            <a:ext cx="4165025" cy="2342826"/>
          </a:xfrm>
          <a:custGeom>
            <a:avLst/>
            <a:gdLst/>
            <a:ahLst/>
            <a:cxnLst/>
            <a:rect l="l" t="t" r="r" b="b"/>
            <a:pathLst>
              <a:path w="4165025" h="2342826">
                <a:moveTo>
                  <a:pt x="4165024" y="0"/>
                </a:moveTo>
                <a:lnTo>
                  <a:pt x="0" y="0"/>
                </a:lnTo>
                <a:lnTo>
                  <a:pt x="0" y="2342826"/>
                </a:lnTo>
                <a:lnTo>
                  <a:pt x="4165024" y="2342826"/>
                </a:lnTo>
                <a:lnTo>
                  <a:pt x="4165024"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7" name="Freeform 7"/>
          <p:cNvSpPr/>
          <p:nvPr/>
        </p:nvSpPr>
        <p:spPr>
          <a:xfrm rot="1739693" flipH="1">
            <a:off x="15447224" y="-612031"/>
            <a:ext cx="4818547" cy="5273376"/>
          </a:xfrm>
          <a:custGeom>
            <a:avLst/>
            <a:gdLst/>
            <a:ahLst/>
            <a:cxnLst/>
            <a:rect l="l" t="t" r="r" b="b"/>
            <a:pathLst>
              <a:path w="4818547" h="5273376">
                <a:moveTo>
                  <a:pt x="4818547" y="0"/>
                </a:moveTo>
                <a:lnTo>
                  <a:pt x="0" y="0"/>
                </a:lnTo>
                <a:lnTo>
                  <a:pt x="0" y="5273376"/>
                </a:lnTo>
                <a:lnTo>
                  <a:pt x="4818547" y="5273376"/>
                </a:lnTo>
                <a:lnTo>
                  <a:pt x="4818547"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8" name="Group 8"/>
          <p:cNvGrpSpPr/>
          <p:nvPr/>
        </p:nvGrpSpPr>
        <p:grpSpPr>
          <a:xfrm>
            <a:off x="542788" y="360517"/>
            <a:ext cx="971823" cy="932950"/>
            <a:chOff x="0" y="0"/>
            <a:chExt cx="1295765" cy="1243934"/>
          </a:xfrm>
        </p:grpSpPr>
        <p:sp>
          <p:nvSpPr>
            <p:cNvPr id="9" name="Freeform 9"/>
            <p:cNvSpPr/>
            <p:nvPr/>
          </p:nvSpPr>
          <p:spPr>
            <a:xfrm>
              <a:off x="0" y="0"/>
              <a:ext cx="1295765" cy="1243934"/>
            </a:xfrm>
            <a:custGeom>
              <a:avLst/>
              <a:gdLst/>
              <a:ahLst/>
              <a:cxnLst/>
              <a:rect l="l" t="t" r="r" b="b"/>
              <a:pathLst>
                <a:path w="1295765" h="1243934">
                  <a:moveTo>
                    <a:pt x="0" y="0"/>
                  </a:moveTo>
                  <a:lnTo>
                    <a:pt x="1295765" y="0"/>
                  </a:lnTo>
                  <a:lnTo>
                    <a:pt x="1295765" y="1243934"/>
                  </a:lnTo>
                  <a:lnTo>
                    <a:pt x="0" y="12439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2049931">
              <a:off x="85356" y="326610"/>
              <a:ext cx="87897" cy="272548"/>
            </a:xfrm>
            <a:custGeom>
              <a:avLst/>
              <a:gdLst/>
              <a:ahLst/>
              <a:cxnLst/>
              <a:rect l="l" t="t" r="r" b="b"/>
              <a:pathLst>
                <a:path w="87897" h="272548">
                  <a:moveTo>
                    <a:pt x="0" y="0"/>
                  </a:moveTo>
                  <a:lnTo>
                    <a:pt x="87897" y="0"/>
                  </a:lnTo>
                  <a:lnTo>
                    <a:pt x="87897" y="272548"/>
                  </a:lnTo>
                  <a:lnTo>
                    <a:pt x="0" y="2725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5049253">
              <a:off x="1074323" y="657969"/>
              <a:ext cx="187481" cy="127487"/>
            </a:xfrm>
            <a:custGeom>
              <a:avLst/>
              <a:gdLst/>
              <a:ahLst/>
              <a:cxnLst/>
              <a:rect l="l" t="t" r="r" b="b"/>
              <a:pathLst>
                <a:path w="187481" h="127487">
                  <a:moveTo>
                    <a:pt x="0" y="0"/>
                  </a:moveTo>
                  <a:lnTo>
                    <a:pt x="187481" y="0"/>
                  </a:lnTo>
                  <a:lnTo>
                    <a:pt x="187481" y="127487"/>
                  </a:lnTo>
                  <a:lnTo>
                    <a:pt x="0" y="1274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12" name="Group 12"/>
          <p:cNvGrpSpPr/>
          <p:nvPr/>
        </p:nvGrpSpPr>
        <p:grpSpPr>
          <a:xfrm>
            <a:off x="3287166" y="4011382"/>
            <a:ext cx="10911308" cy="5227951"/>
            <a:chOff x="0" y="0"/>
            <a:chExt cx="14548411" cy="6970602"/>
          </a:xfrm>
        </p:grpSpPr>
        <p:sp>
          <p:nvSpPr>
            <p:cNvPr id="13" name="Freeform 13"/>
            <p:cNvSpPr/>
            <p:nvPr/>
          </p:nvSpPr>
          <p:spPr>
            <a:xfrm>
              <a:off x="0" y="0"/>
              <a:ext cx="6753409" cy="6483273"/>
            </a:xfrm>
            <a:custGeom>
              <a:avLst/>
              <a:gdLst/>
              <a:ahLst/>
              <a:cxnLst/>
              <a:rect l="l" t="t" r="r" b="b"/>
              <a:pathLst>
                <a:path w="6753409" h="6483273">
                  <a:moveTo>
                    <a:pt x="0" y="0"/>
                  </a:moveTo>
                  <a:lnTo>
                    <a:pt x="6753409" y="0"/>
                  </a:lnTo>
                  <a:lnTo>
                    <a:pt x="6753409" y="6483273"/>
                  </a:lnTo>
                  <a:lnTo>
                    <a:pt x="0" y="6483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2049931">
              <a:off x="444869" y="1702260"/>
              <a:ext cx="458110" cy="1420496"/>
            </a:xfrm>
            <a:custGeom>
              <a:avLst/>
              <a:gdLst/>
              <a:ahLst/>
              <a:cxnLst/>
              <a:rect l="l" t="t" r="r" b="b"/>
              <a:pathLst>
                <a:path w="458110" h="1420496">
                  <a:moveTo>
                    <a:pt x="0" y="0"/>
                  </a:moveTo>
                  <a:lnTo>
                    <a:pt x="458110" y="0"/>
                  </a:lnTo>
                  <a:lnTo>
                    <a:pt x="458110" y="1420496"/>
                  </a:lnTo>
                  <a:lnTo>
                    <a:pt x="0" y="14204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5049253">
              <a:off x="5599275" y="3429275"/>
              <a:ext cx="977133" cy="664450"/>
            </a:xfrm>
            <a:custGeom>
              <a:avLst/>
              <a:gdLst/>
              <a:ahLst/>
              <a:cxnLst/>
              <a:rect l="l" t="t" r="r" b="b"/>
              <a:pathLst>
                <a:path w="977133" h="664450">
                  <a:moveTo>
                    <a:pt x="0" y="0"/>
                  </a:moveTo>
                  <a:lnTo>
                    <a:pt x="977133" y="0"/>
                  </a:lnTo>
                  <a:lnTo>
                    <a:pt x="977133" y="664450"/>
                  </a:lnTo>
                  <a:lnTo>
                    <a:pt x="0" y="664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6"/>
            <p:cNvSpPr txBox="1"/>
            <p:nvPr/>
          </p:nvSpPr>
          <p:spPr>
            <a:xfrm>
              <a:off x="4810844" y="95266"/>
              <a:ext cx="9444604" cy="3146371"/>
            </a:xfrm>
            <a:prstGeom prst="rect">
              <a:avLst/>
            </a:prstGeom>
          </p:spPr>
          <p:txBody>
            <a:bodyPr lIns="0" tIns="0" rIns="0" bIns="0" rtlCol="0" anchor="t">
              <a:spAutoFit/>
            </a:bodyPr>
            <a:lstStyle/>
            <a:p>
              <a:pPr>
                <a:lnSpc>
                  <a:spcPts val="19835"/>
                </a:lnSpc>
              </a:pPr>
              <a:r>
                <a:rPr lang="en-US" sz="14168" spc="524">
                  <a:solidFill>
                    <a:srgbClr val="000000"/>
                  </a:solidFill>
                  <a:latin typeface="Just Another Hand"/>
                </a:rPr>
                <a:t>HEARTS FOR</a:t>
              </a:r>
            </a:p>
          </p:txBody>
        </p:sp>
        <p:sp>
          <p:nvSpPr>
            <p:cNvPr id="17" name="TextBox 17"/>
            <p:cNvSpPr txBox="1"/>
            <p:nvPr/>
          </p:nvSpPr>
          <p:spPr>
            <a:xfrm>
              <a:off x="6912634" y="2032040"/>
              <a:ext cx="7635777" cy="4938561"/>
            </a:xfrm>
            <a:prstGeom prst="rect">
              <a:avLst/>
            </a:prstGeom>
          </p:spPr>
          <p:txBody>
            <a:bodyPr lIns="0" tIns="0" rIns="0" bIns="0" rtlCol="0" anchor="t">
              <a:spAutoFit/>
            </a:bodyPr>
            <a:lstStyle/>
            <a:p>
              <a:pPr>
                <a:lnSpc>
                  <a:spcPts val="31075"/>
                </a:lnSpc>
              </a:pPr>
              <a:r>
                <a:rPr lang="en-US" sz="22196">
                  <a:solidFill>
                    <a:srgbClr val="000000"/>
                  </a:solidFill>
                  <a:latin typeface="Just Another Hand"/>
                </a:rPr>
                <a:t>JESUS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339</Words>
  <Application>Microsoft Macintosh PowerPoint</Application>
  <PresentationFormat>Custom</PresentationFormat>
  <Paragraphs>29</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Calibri</vt:lpstr>
      <vt:lpstr>Avenir Bold</vt:lpstr>
      <vt:lpstr>Avenir</vt:lpstr>
      <vt:lpstr>Just Another Hand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Hearts for Jesus Presentation</dc:title>
  <cp:lastModifiedBy>Hannah Gillrup</cp:lastModifiedBy>
  <cp:revision>4</cp:revision>
  <dcterms:created xsi:type="dcterms:W3CDTF">2006-08-16T00:00:00Z</dcterms:created>
  <dcterms:modified xsi:type="dcterms:W3CDTF">2024-01-12T20:39:14Z</dcterms:modified>
  <dc:identifier>DAF5sMcmRts</dc:identifier>
</cp:coreProperties>
</file>